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9" r:id="rId4"/>
    <p:sldId id="284" r:id="rId5"/>
    <p:sldId id="258" r:id="rId6"/>
    <p:sldId id="261" r:id="rId7"/>
    <p:sldId id="262" r:id="rId8"/>
    <p:sldId id="267" r:id="rId9"/>
    <p:sldId id="265" r:id="rId10"/>
    <p:sldId id="264" r:id="rId11"/>
    <p:sldId id="266" r:id="rId12"/>
    <p:sldId id="263" r:id="rId13"/>
    <p:sldId id="268" r:id="rId14"/>
    <p:sldId id="269" r:id="rId15"/>
    <p:sldId id="260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12B"/>
    <a:srgbClr val="DEDEDE"/>
    <a:srgbClr val="1E4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72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45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355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517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99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800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412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3133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856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967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9841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4533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6019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1395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0733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910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4105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3924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7287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3870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6885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431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14CC3-F3D8-4D3D-ACE2-47E938A0D105}" type="datetimeFigureOut">
              <a:rPr lang="sk-SK" smtClean="0"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4A2C0-236D-4E30-A37E-98142CD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595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C3D3A-08EF-4AC8-9357-783BE041C2B7}" type="datetimeFigureOut">
              <a:rPr lang="sk-SK" smtClean="0"/>
              <a:pPr/>
              <a:t>29. 5. 2018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E8F3F-481D-43A4-B6E2-6862A5854D1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547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ikatika.sk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atika.sk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488051" y="1257204"/>
            <a:ext cx="55524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solidFill>
                  <a:srgbClr val="1E4E9D"/>
                </a:solidFill>
              </a:rPr>
              <a:t>AKO SI SLOVENSKO VEDIE </a:t>
            </a:r>
            <a:br>
              <a:rPr lang="sk-SK" sz="2800" dirty="0" smtClean="0">
                <a:solidFill>
                  <a:srgbClr val="1E4E9D"/>
                </a:solidFill>
              </a:rPr>
            </a:br>
            <a:r>
              <a:rPr lang="sk-SK" sz="2800" dirty="0" smtClean="0">
                <a:solidFill>
                  <a:srgbClr val="1E4E9D"/>
                </a:solidFill>
              </a:rPr>
              <a:t>V </a:t>
            </a:r>
            <a:r>
              <a:rPr lang="sk-SK" sz="2800" b="1" dirty="0" smtClean="0">
                <a:solidFill>
                  <a:srgbClr val="1E4E9D"/>
                </a:solidFill>
              </a:rPr>
              <a:t>INKLUZÍVNOM VZDELÁVANÍ </a:t>
            </a:r>
            <a:r>
              <a:rPr lang="sk-SK" sz="2800" dirty="0" smtClean="0">
                <a:solidFill>
                  <a:srgbClr val="1E4E9D"/>
                </a:solidFill>
              </a:rPr>
              <a:t>ZAMERANOM NA ŠPECIFICKÉ POTREBY A ŠPECIFIKÁ ŽIAKOV </a:t>
            </a:r>
            <a:br>
              <a:rPr lang="sk-SK" sz="2800" dirty="0" smtClean="0">
                <a:solidFill>
                  <a:srgbClr val="1E4E9D"/>
                </a:solidFill>
              </a:rPr>
            </a:br>
            <a:r>
              <a:rPr lang="sk-SK" sz="2800" dirty="0" smtClean="0">
                <a:solidFill>
                  <a:srgbClr val="1E4E9D"/>
                </a:solidFill>
              </a:rPr>
              <a:t>Z </a:t>
            </a:r>
            <a:r>
              <a:rPr lang="sk-SK" sz="2800" b="1" dirty="0" smtClean="0">
                <a:solidFill>
                  <a:srgbClr val="1E4E9D"/>
                </a:solidFill>
              </a:rPr>
              <a:t>VYLÚČENÝCH RÓMSKYCH LOKALÍT</a:t>
            </a:r>
            <a:endParaRPr lang="sk-SK" sz="2800" b="1" dirty="0">
              <a:solidFill>
                <a:srgbClr val="1E4E9D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3488051" y="3710836"/>
            <a:ext cx="4612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1E4E9D"/>
                </a:solidFill>
              </a:rPr>
              <a:t>PETER KRAJŇÁK, štátny tajomník</a:t>
            </a:r>
          </a:p>
          <a:p>
            <a:r>
              <a:rPr lang="sk-SK" sz="2000" dirty="0" smtClean="0">
                <a:solidFill>
                  <a:srgbClr val="1E4E9D"/>
                </a:solidFill>
              </a:rPr>
              <a:t>29.5.2018</a:t>
            </a:r>
          </a:p>
          <a:p>
            <a:r>
              <a:rPr lang="sk-SK" sz="2000" dirty="0" smtClean="0">
                <a:solidFill>
                  <a:srgbClr val="1E4E9D"/>
                </a:solidFill>
              </a:rPr>
              <a:t>Konferencia ETP „BUDUJEME NÁDEJ“</a:t>
            </a:r>
            <a:endParaRPr lang="sk-SK" sz="2000" dirty="0">
              <a:solidFill>
                <a:srgbClr val="1E4E9D"/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3283164" y="0"/>
            <a:ext cx="0" cy="3312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3283164" y="3249281"/>
            <a:ext cx="0" cy="64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3283164" y="3798000"/>
            <a:ext cx="0" cy="3060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27" y="2726719"/>
            <a:ext cx="936450" cy="1170562"/>
          </a:xfrm>
          <a:prstGeom prst="rect">
            <a:avLst/>
          </a:prstGeom>
        </p:spPr>
      </p:pic>
      <p:cxnSp>
        <p:nvCxnSpPr>
          <p:cNvPr id="8" name="Rovná spojnica 7"/>
          <p:cNvCxnSpPr/>
          <p:nvPr/>
        </p:nvCxnSpPr>
        <p:spPr>
          <a:xfrm>
            <a:off x="3563035" y="3607404"/>
            <a:ext cx="1584000" cy="0"/>
          </a:xfrm>
          <a:prstGeom prst="line">
            <a:avLst/>
          </a:prstGeom>
          <a:ln w="19050">
            <a:solidFill>
              <a:srgbClr val="DEDED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9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sk-SK" sz="2000" dirty="0" smtClean="0">
                <a:solidFill>
                  <a:schemeClr val="bg1"/>
                </a:solidFill>
                <a:latin typeface="+mn-lt"/>
              </a:rPr>
              <a:t>PODIEL RÓMSKEJ POPULÁCIE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4" name="Obrázok 2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b="3390"/>
          <a:stretch/>
        </p:blipFill>
        <p:spPr>
          <a:xfrm>
            <a:off x="267397" y="1644428"/>
            <a:ext cx="862633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3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sk-SK" sz="2000" dirty="0" smtClean="0">
                <a:solidFill>
                  <a:schemeClr val="bg1"/>
                </a:solidFill>
                <a:latin typeface="+mn-lt"/>
              </a:rPr>
              <a:t>PODIEL ŽIAKOV RÓMSKEJ NÁRODNOSTI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7" name="Zástupný objekt pre obsah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056000"/>
              </p:ext>
            </p:extLst>
          </p:nvPr>
        </p:nvGraphicFramePr>
        <p:xfrm>
          <a:off x="1711508" y="2036618"/>
          <a:ext cx="5044392" cy="2823541"/>
        </p:xfrm>
        <a:graphic>
          <a:graphicData uri="http://schemas.openxmlformats.org/drawingml/2006/table">
            <a:tbl>
              <a:tblPr firstRow="1" firstCol="1" lastRow="1" lastCol="1" bandRow="1"/>
              <a:tblGrid>
                <a:gridCol w="1571175">
                  <a:extLst>
                    <a:ext uri="{9D8B030D-6E8A-4147-A177-3AD203B41FA5}">
                      <a16:colId xmlns:a16="http://schemas.microsoft.com/office/drawing/2014/main" val="460686727"/>
                    </a:ext>
                  </a:extLst>
                </a:gridCol>
                <a:gridCol w="1177278">
                  <a:extLst>
                    <a:ext uri="{9D8B030D-6E8A-4147-A177-3AD203B41FA5}">
                      <a16:colId xmlns:a16="http://schemas.microsoft.com/office/drawing/2014/main" val="2178176185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253721247"/>
                    </a:ext>
                  </a:extLst>
                </a:gridCol>
                <a:gridCol w="1252330">
                  <a:extLst>
                    <a:ext uri="{9D8B030D-6E8A-4147-A177-3AD203B41FA5}">
                      <a16:colId xmlns:a16="http://schemas.microsoft.com/office/drawing/2014/main" val="16881294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1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stav k 15.9.2017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45935"/>
                  </a:ext>
                </a:extLst>
              </a:tr>
              <a:tr h="443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solidFill>
                            <a:srgbClr val="262626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solidFill>
                            <a:srgbClr val="262626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rómska národ.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262626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Podiel</a:t>
                      </a:r>
                      <a:r>
                        <a:rPr lang="sk-SK" sz="1000" b="1" baseline="0" dirty="0" smtClean="0">
                          <a:solidFill>
                            <a:srgbClr val="262626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žiakov s rómskou národnosťou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772698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Materské školy  (MŠ)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160 243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0,29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28669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Základné školy  (ZŠ)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440 582</a:t>
                      </a:r>
                      <a:endParaRPr lang="sk-SK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1 149</a:t>
                      </a:r>
                      <a:endParaRPr lang="sk-SK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839873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Stredné školy  (SŠ)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206 570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39102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MŠ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1 356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42495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ZŠ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17 574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251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1,43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993892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SŠ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5 858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358212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triedy pri MŠ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3870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triedy pri ZŠ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9 357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550079"/>
                  </a:ext>
                </a:extLst>
              </a:tr>
              <a:tr h="221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Špeciálne triedy pri SŠ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sk-SK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845152"/>
                  </a:ext>
                </a:extLst>
              </a:tr>
              <a:tr h="20028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Celkom</a:t>
                      </a: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841 056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2 048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630140"/>
                  </a:ext>
                </a:extLst>
              </a:tr>
            </a:tbl>
          </a:graphicData>
        </a:graphic>
      </p:graphicFrame>
      <p:sp>
        <p:nvSpPr>
          <p:cNvPr id="20" name="Obdĺžnik 19"/>
          <p:cNvSpPr/>
          <p:nvPr/>
        </p:nvSpPr>
        <p:spPr>
          <a:xfrm>
            <a:off x="1338256" y="4977408"/>
            <a:ext cx="6192931" cy="819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sk-SK" sz="1100" i="1" dirty="0">
                <a:solidFill>
                  <a:srgbClr val="7F7F7F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Zdroj: CVTI SR</a:t>
            </a:r>
            <a:endParaRPr lang="sk-SK" sz="12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sk-SK" sz="105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spolu</a:t>
            </a:r>
            <a:r>
              <a:rPr lang="sk-SK" sz="105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počet detí a žiakov v Slovenskej republike</a:t>
            </a:r>
            <a:endParaRPr lang="sk-SK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sk-SK" sz="105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rómska národ.</a:t>
            </a:r>
            <a:r>
              <a:rPr lang="sk-SK" sz="105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počet detí a žiakov rómskej národnosti</a:t>
            </a:r>
            <a:endParaRPr lang="sk-SK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sk-SK" sz="105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sk-SK" sz="105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róm</a:t>
            </a:r>
            <a:r>
              <a:rPr lang="sk-SK" sz="105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k-SK" sz="105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percentuálne vyjadrenie detí a žiakov rómskej národnosti </a:t>
            </a:r>
            <a:endParaRPr lang="sk-SK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dĺžnik 21"/>
          <p:cNvSpPr/>
          <p:nvPr/>
        </p:nvSpPr>
        <p:spPr>
          <a:xfrm>
            <a:off x="477672" y="1627999"/>
            <a:ext cx="7965211" cy="29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k-SK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Tabuľka: </a:t>
            </a:r>
            <a:r>
              <a:rPr lang="sk-SK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Podiel </a:t>
            </a:r>
            <a:r>
              <a:rPr lang="sk-SK" sz="1200" b="1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žiakov s rómskou národnosťou a</a:t>
            </a:r>
            <a:r>
              <a:rPr lang="sk-SK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k-SK" sz="1200" b="1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celkovým počtom žiakov </a:t>
            </a:r>
            <a:r>
              <a:rPr lang="sk-SK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v jednotlivých druhoch škôl za roky </a:t>
            </a:r>
            <a:r>
              <a:rPr lang="sk-SK" sz="1200" b="1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r>
              <a:rPr lang="sk-SK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– 2017</a:t>
            </a:r>
            <a:endParaRPr lang="sk-SK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2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4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sk-SK" sz="2000" dirty="0" smtClean="0">
                <a:solidFill>
                  <a:schemeClr val="bg1"/>
                </a:solidFill>
                <a:latin typeface="+mn-lt"/>
              </a:rPr>
              <a:t>VÝSLEDKY CELOSLOVENSKÉHO TESTOVANIA V ROKU 2017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Zástupný objekt pre obsah 2"/>
          <p:cNvSpPr txBox="1">
            <a:spLocks/>
          </p:cNvSpPr>
          <p:nvPr/>
        </p:nvSpPr>
        <p:spPr>
          <a:xfrm>
            <a:off x="4800487" y="2459198"/>
            <a:ext cx="3808551" cy="1131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sz="2000" dirty="0" smtClean="0">
                <a:latin typeface="Calibri (Text)"/>
              </a:rPr>
              <a:t>Porovnanie výsledkov T5-2017 žiakov z bežnej populácie </a:t>
            </a:r>
            <a:br>
              <a:rPr lang="sk-SK" sz="2000" dirty="0" smtClean="0">
                <a:latin typeface="Calibri (Text)"/>
              </a:rPr>
            </a:br>
            <a:r>
              <a:rPr lang="sk-SK" sz="2000" dirty="0" smtClean="0">
                <a:latin typeface="Calibri (Text)"/>
              </a:rPr>
              <a:t>a žiakov zo SZP</a:t>
            </a:r>
            <a:endParaRPr lang="sk-SK" sz="2000" dirty="0">
              <a:latin typeface="Calibri (Text)"/>
            </a:endParaRPr>
          </a:p>
          <a:p>
            <a:pPr algn="ctr"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 rotWithShape="1">
          <a:blip r:embed="rId3"/>
          <a:srcRect t="15925" r="34226"/>
          <a:stretch/>
        </p:blipFill>
        <p:spPr>
          <a:xfrm>
            <a:off x="587787" y="2294626"/>
            <a:ext cx="3645754" cy="3390181"/>
          </a:xfrm>
          <a:prstGeom prst="rect">
            <a:avLst/>
          </a:prstGeom>
        </p:spPr>
      </p:pic>
      <p:pic>
        <p:nvPicPr>
          <p:cNvPr id="24" name="Obrázok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409" y="2140342"/>
            <a:ext cx="2226951" cy="2657036"/>
          </a:xfrm>
          <a:prstGeom prst="rect">
            <a:avLst/>
          </a:prstGeom>
        </p:spPr>
      </p:pic>
      <p:sp>
        <p:nvSpPr>
          <p:cNvPr id="26" name="BlokTextu 25"/>
          <p:cNvSpPr txBox="1"/>
          <p:nvPr/>
        </p:nvSpPr>
        <p:spPr>
          <a:xfrm>
            <a:off x="2818625" y="2908659"/>
            <a:ext cx="1613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C00000"/>
                </a:solidFill>
                <a:latin typeface="+mj-lt"/>
              </a:rPr>
              <a:t>rozdiel 29,3%</a:t>
            </a:r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 rotWithShape="1">
          <a:blip r:embed="rId5">
            <a:lum bright="70000" contrast="-70000"/>
          </a:blip>
          <a:srcRect t="49572" r="56634" b="15155"/>
          <a:stretch/>
        </p:blipFill>
        <p:spPr>
          <a:xfrm>
            <a:off x="540757" y="1553711"/>
            <a:ext cx="3890991" cy="638354"/>
          </a:xfrm>
          <a:prstGeom prst="rect">
            <a:avLst/>
          </a:prstGeom>
        </p:spPr>
      </p:pic>
      <p:sp>
        <p:nvSpPr>
          <p:cNvPr id="28" name="Obdĺžnik 27"/>
          <p:cNvSpPr/>
          <p:nvPr/>
        </p:nvSpPr>
        <p:spPr>
          <a:xfrm>
            <a:off x="4826964" y="3555287"/>
            <a:ext cx="61929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sk-SK" sz="1100" i="1" dirty="0">
                <a:solidFill>
                  <a:srgbClr val="7F7F7F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Zdroj: </a:t>
            </a:r>
            <a:r>
              <a:rPr lang="sk-SK" sz="1100" i="1" dirty="0" smtClean="0">
                <a:solidFill>
                  <a:srgbClr val="7F7F7F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NÚCEM</a:t>
            </a:r>
            <a:endParaRPr lang="sk-SK" sz="12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sk-SK" sz="2000" dirty="0" smtClean="0">
                <a:solidFill>
                  <a:schemeClr val="bg1"/>
                </a:solidFill>
                <a:latin typeface="+mn-lt"/>
              </a:rPr>
              <a:t>VÝSLEDKY MEDZINÁRODNÉHO TESTOVANIA PISA 2015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4236" y="1693898"/>
            <a:ext cx="7886700" cy="290201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sz="2000" dirty="0" smtClean="0">
                <a:latin typeface="Calibri (Text)"/>
              </a:rPr>
              <a:t>odrážka</a:t>
            </a:r>
          </a:p>
          <a:p>
            <a:pPr>
              <a:buFontTx/>
              <a:buChar char="-"/>
            </a:pPr>
            <a:r>
              <a:rPr lang="sk-SK" sz="2000" dirty="0">
                <a:latin typeface="Calibri (Text)"/>
              </a:rPr>
              <a:t>o</a:t>
            </a:r>
            <a:r>
              <a:rPr lang="sk-SK" sz="2000" dirty="0" smtClean="0">
                <a:latin typeface="Calibri (Text)"/>
              </a:rPr>
              <a:t>drážka</a:t>
            </a:r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5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3"/>
          <a:srcRect t="382"/>
          <a:stretch/>
        </p:blipFill>
        <p:spPr>
          <a:xfrm>
            <a:off x="522598" y="963594"/>
            <a:ext cx="7914036" cy="515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9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+mn-lt"/>
              </a:rPr>
              <a:t>OPATRENIA PRE DETI ZO SOCIÁLNE ZNEVÝHODNENÉHO PROSTREDIA</a:t>
            </a:r>
            <a:endParaRPr lang="it-I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6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5" name="Zástupný objekt pre obsah 14"/>
          <p:cNvSpPr txBox="1">
            <a:spLocks noGrp="1"/>
          </p:cNvSpPr>
          <p:nvPr>
            <p:ph idx="1"/>
          </p:nvPr>
        </p:nvSpPr>
        <p:spPr>
          <a:xfrm>
            <a:off x="554038" y="1693863"/>
            <a:ext cx="7886700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k-SK" sz="1800" b="1" dirty="0" smtClean="0"/>
              <a:t>PRÍSPEVOK NA SKVALITNENIE PODMIENOK NA VÝCHOVU A VZDELÁVANIE ŽIAKOV ZO SOCIÁLNE ZNEVÝHODNENÉHO PROSTREDIA</a:t>
            </a:r>
          </a:p>
          <a:p>
            <a:pPr marL="0" indent="0">
              <a:buNone/>
            </a:pPr>
            <a:r>
              <a:rPr lang="sk-SK" sz="1400" dirty="0" smtClean="0"/>
              <a:t>§ 4e zákona 597/2003 Z. z. o financovaní škôl a školských zariadení: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osobné náklady asistenta učiteľa pre žiakov zo SZP alebo sociálneho pedagóga,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vybavenie didaktickou technikou a učebnými pomôckami,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účasť žiakov na aktivitách (ZŠ môže organizovať výlety, exkurzie, jazykové kurzy, športový výcvik, pobyty žiakov v škole v prírode a pod.),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výchova a vzdelávanie žiakov v špecializovaných triedach,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zabránenie prenosu nákazy prenosného ochorenia,</a:t>
            </a:r>
          </a:p>
          <a:p>
            <a:pPr marL="285750" indent="-200025">
              <a:buFont typeface="Wingdings" panose="05000000000000000000" pitchFamily="2" charset="2"/>
              <a:buChar char="§"/>
            </a:pPr>
            <a:r>
              <a:rPr lang="sk-SK" sz="1600" dirty="0" smtClean="0"/>
              <a:t>príplatok za prácu so žiakmi zo SZP.</a:t>
            </a:r>
          </a:p>
          <a:p>
            <a:pPr marL="0" indent="0">
              <a:buNone/>
            </a:pPr>
            <a:endParaRPr lang="sk-SK" sz="900" dirty="0" smtClean="0"/>
          </a:p>
          <a:p>
            <a:pPr marL="0" indent="0">
              <a:buNone/>
            </a:pPr>
            <a:r>
              <a:rPr lang="sk-SK" sz="1800" b="1" dirty="0" smtClean="0">
                <a:solidFill>
                  <a:srgbClr val="C3112B"/>
                </a:solidFill>
              </a:rPr>
              <a:t>V roku 2018 je výška príspevku na jedného žiaka zo SZP 150 €.</a:t>
            </a:r>
            <a:endParaRPr lang="sk-SK" sz="2000" b="1" dirty="0">
              <a:solidFill>
                <a:srgbClr val="C311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13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4236" y="1693898"/>
            <a:ext cx="7886700" cy="290201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sz="2000" dirty="0" smtClean="0">
                <a:latin typeface="Calibri (Text)"/>
              </a:rPr>
              <a:t>odrážka</a:t>
            </a:r>
          </a:p>
          <a:p>
            <a:pPr>
              <a:buFontTx/>
              <a:buChar char="-"/>
            </a:pPr>
            <a:r>
              <a:rPr lang="sk-SK" sz="2000" dirty="0">
                <a:latin typeface="Calibri (Text)"/>
              </a:rPr>
              <a:t>o</a:t>
            </a:r>
            <a:r>
              <a:rPr lang="sk-SK" sz="2000" dirty="0" smtClean="0">
                <a:latin typeface="Calibri (Text)"/>
              </a:rPr>
              <a:t>drážka</a:t>
            </a:r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7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9" name="Zástupný objekt pre obsah 2"/>
          <p:cNvSpPr txBox="1">
            <a:spLocks/>
          </p:cNvSpPr>
          <p:nvPr/>
        </p:nvSpPr>
        <p:spPr>
          <a:xfrm>
            <a:off x="4120997" y="1309690"/>
            <a:ext cx="4692303" cy="40904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b="1" dirty="0" smtClean="0"/>
              <a:t>PRÍSPEVOK NA VÝCHOVU A VZDELÁVANIE DETÍ MATERSKÝCH ŠKÔL</a:t>
            </a:r>
          </a:p>
          <a:p>
            <a:pPr marL="0" indent="0">
              <a:buNone/>
            </a:pPr>
            <a:r>
              <a:rPr lang="sk-SK" sz="1400" dirty="0" smtClean="0"/>
              <a:t>§ 6b zákona 597/2003 Z. z. o financovaní škôl a školských zariadení:</a:t>
            </a:r>
          </a:p>
          <a:p>
            <a:pPr marL="0" indent="0">
              <a:buNone/>
            </a:pPr>
            <a:r>
              <a:rPr lang="sk-SK" sz="1700" dirty="0" smtClean="0"/>
              <a:t>pre </a:t>
            </a:r>
            <a:r>
              <a:rPr lang="sk-SK" sz="1700" dirty="0"/>
              <a:t>deti, </a:t>
            </a:r>
            <a:r>
              <a:rPr lang="sk-SK" sz="1700" dirty="0" smtClean="0"/>
              <a:t>ktoré:</a:t>
            </a:r>
          </a:p>
          <a:p>
            <a:pPr>
              <a:buFontTx/>
              <a:buChar char="-"/>
            </a:pPr>
            <a:r>
              <a:rPr lang="sk-SK" sz="1700" dirty="0" smtClean="0"/>
              <a:t>majú </a:t>
            </a:r>
            <a:r>
              <a:rPr lang="sk-SK" sz="1700" dirty="0"/>
              <a:t>v danej MŠ jeden rok pred plnením povinnej školskej dochádzky, </a:t>
            </a:r>
            <a:endParaRPr lang="sk-SK" sz="1700" dirty="0" smtClean="0"/>
          </a:p>
          <a:p>
            <a:pPr>
              <a:buFontTx/>
              <a:buChar char="-"/>
            </a:pPr>
            <a:r>
              <a:rPr lang="sk-SK" sz="1700" dirty="0" smtClean="0"/>
              <a:t>alebo</a:t>
            </a:r>
            <a:r>
              <a:rPr lang="sk-SK" sz="1700" dirty="0"/>
              <a:t> ktoré sú členmi domácnosti, ktorej členovi sa poskytuje pomoc v hmotnej núdzi </a:t>
            </a:r>
            <a:endParaRPr lang="sk-SK" sz="1700" dirty="0" smtClean="0"/>
          </a:p>
          <a:p>
            <a:pPr marL="0" indent="0">
              <a:buNone/>
            </a:pPr>
            <a:r>
              <a:rPr lang="sk-SK" sz="1700" dirty="0" smtClean="0"/>
              <a:t>Cieľ: </a:t>
            </a:r>
            <a:r>
              <a:rPr lang="sk-SK" sz="1700" dirty="0"/>
              <a:t>dorovnanie </a:t>
            </a:r>
            <a:r>
              <a:rPr lang="sk-SK" sz="1700" dirty="0" smtClean="0"/>
              <a:t>vývinu</a:t>
            </a:r>
          </a:p>
          <a:p>
            <a:pPr marL="0" indent="0">
              <a:buNone/>
            </a:pPr>
            <a:r>
              <a:rPr lang="sk-SK" sz="1700" dirty="0" smtClean="0"/>
              <a:t>Účel použitia:</a:t>
            </a:r>
          </a:p>
          <a:p>
            <a:pPr>
              <a:buFontTx/>
              <a:buChar char="-"/>
            </a:pPr>
            <a:r>
              <a:rPr lang="sk-SK" sz="1700" dirty="0"/>
              <a:t>o</a:t>
            </a:r>
            <a:r>
              <a:rPr lang="sk-SK" sz="1700" dirty="0" smtClean="0"/>
              <a:t>sobný príplatok/odmena zamestnancom</a:t>
            </a:r>
          </a:p>
          <a:p>
            <a:pPr>
              <a:buFontTx/>
              <a:buChar char="-"/>
            </a:pPr>
            <a:r>
              <a:rPr lang="sk-SK" sz="1700" dirty="0"/>
              <a:t>v</a:t>
            </a:r>
            <a:r>
              <a:rPr lang="sk-SK" sz="1700" dirty="0" smtClean="0"/>
              <a:t>ybavenie miestnosti didaktickou technikou, učebnými pomôckami, kompenzačnými pomôckami</a:t>
            </a:r>
          </a:p>
          <a:p>
            <a:pPr>
              <a:buFontTx/>
              <a:buChar char="-"/>
            </a:pPr>
            <a:r>
              <a:rPr lang="sk-SK" sz="1700" dirty="0" smtClean="0"/>
              <a:t>pobyt detí na aktivitách: škola v prírode, výlety, exkurzie a pod.</a:t>
            </a:r>
            <a:endParaRPr lang="sk-SK" sz="1700" dirty="0"/>
          </a:p>
        </p:txBody>
      </p:sp>
      <p:pic>
        <p:nvPicPr>
          <p:cNvPr id="15" name="Obrázok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3" r="25969"/>
          <a:stretch/>
        </p:blipFill>
        <p:spPr>
          <a:xfrm>
            <a:off x="508817" y="939678"/>
            <a:ext cx="3485213" cy="535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1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+mn-lt"/>
              </a:rPr>
              <a:t>OPATRENIA PRE DETI ZO SOCIÁLNE ZNEVÝHODNENÉHO PROSTREDIA</a:t>
            </a:r>
            <a:endParaRPr lang="it-I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8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5" name="Zástupný objekt pre obsah 14"/>
          <p:cNvSpPr txBox="1">
            <a:spLocks noGrp="1"/>
          </p:cNvSpPr>
          <p:nvPr>
            <p:ph idx="1"/>
          </p:nvPr>
        </p:nvSpPr>
        <p:spPr>
          <a:xfrm>
            <a:off x="554038" y="1693863"/>
            <a:ext cx="78867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k-SK" sz="1800" b="1" dirty="0" smtClean="0"/>
              <a:t>FORMY PODPORY POSKYTOVANÉ MPSVR SR ŠKOLÁM, ŠKOL. ZARIADENIAM A RODINÁM ŠKOLOPOVINNÝCH DETÍ/DETÍ</a:t>
            </a:r>
            <a:endParaRPr lang="sk-SK" sz="1800" b="1" dirty="0"/>
          </a:p>
        </p:txBody>
      </p:sp>
      <p:graphicFrame>
        <p:nvGraphicFramePr>
          <p:cNvPr id="17" name="Tabuľk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35411"/>
              </p:ext>
            </p:extLst>
          </p:nvPr>
        </p:nvGraphicFramePr>
        <p:xfrm>
          <a:off x="2311013" y="2429268"/>
          <a:ext cx="4093650" cy="351502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32899">
                  <a:extLst>
                    <a:ext uri="{9D8B030D-6E8A-4147-A177-3AD203B41FA5}">
                      <a16:colId xmlns:a16="http://schemas.microsoft.com/office/drawing/2014/main" val="1003460805"/>
                    </a:ext>
                  </a:extLst>
                </a:gridCol>
                <a:gridCol w="1199021">
                  <a:extLst>
                    <a:ext uri="{9D8B030D-6E8A-4147-A177-3AD203B41FA5}">
                      <a16:colId xmlns:a16="http://schemas.microsoft.com/office/drawing/2014/main" val="3664776043"/>
                    </a:ext>
                  </a:extLst>
                </a:gridCol>
                <a:gridCol w="1061730">
                  <a:extLst>
                    <a:ext uri="{9D8B030D-6E8A-4147-A177-3AD203B41FA5}">
                      <a16:colId xmlns:a16="http://schemas.microsoft.com/office/drawing/2014/main" val="2318799891"/>
                    </a:ext>
                  </a:extLst>
                </a:gridCol>
              </a:tblGrid>
              <a:tr h="328069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b="1" u="none" strike="noStrike" dirty="0">
                          <a:effectLst/>
                        </a:rPr>
                        <a:t>Názov </a:t>
                      </a:r>
                      <a:r>
                        <a:rPr lang="sk-SK" sz="1000" b="1" u="none" strike="noStrike" dirty="0" smtClean="0">
                          <a:effectLst/>
                        </a:rPr>
                        <a:t>podpory</a:t>
                      </a:r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b="1" u="none" strike="noStrike" dirty="0">
                          <a:effectLst/>
                        </a:rPr>
                        <a:t>Výška podpory</a:t>
                      </a:r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b="1" u="none" strike="noStrike" dirty="0">
                          <a:effectLst/>
                        </a:rPr>
                        <a:t>Pravidelnosť</a:t>
                      </a:r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034760"/>
                  </a:ext>
                </a:extLst>
              </a:tr>
              <a:tr h="482060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Dotácia na školské potreby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33,20 €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ročne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extLst>
                  <a:ext uri="{0D108BD9-81ED-4DB2-BD59-A6C34878D82A}">
                    <a16:rowId xmlns:a16="http://schemas.microsoft.com/office/drawing/2014/main" val="772999455"/>
                  </a:ext>
                </a:extLst>
              </a:tr>
              <a:tr h="58918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Dotácia na stravu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1,00 €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denne počas </a:t>
                      </a:r>
                      <a:r>
                        <a:rPr lang="sk-SK" sz="1100" u="none" strike="noStrike" dirty="0" err="1">
                          <a:effectLst/>
                        </a:rPr>
                        <a:t>škol</a:t>
                      </a:r>
                      <a:r>
                        <a:rPr lang="sk-SK" sz="1100" u="none" strike="noStrike" dirty="0">
                          <a:effectLst/>
                        </a:rPr>
                        <a:t>. roka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extLst>
                  <a:ext uri="{0D108BD9-81ED-4DB2-BD59-A6C34878D82A}">
                    <a16:rowId xmlns:a16="http://schemas.microsoft.com/office/drawing/2014/main" val="1337515264"/>
                  </a:ext>
                </a:extLst>
              </a:tr>
              <a:tr h="662833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Prídavok na dieťa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23,52 €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mesačne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extLst>
                  <a:ext uri="{0D108BD9-81ED-4DB2-BD59-A6C34878D82A}">
                    <a16:rowId xmlns:a16="http://schemas.microsoft.com/office/drawing/2014/main" val="1346705064"/>
                  </a:ext>
                </a:extLst>
              </a:tr>
              <a:tr h="803433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Príspevok na nezaopatrené dieťa 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17,20 €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mesačne počas </a:t>
                      </a:r>
                      <a:r>
                        <a:rPr lang="sk-SK" sz="1100" u="none" strike="noStrike" dirty="0" smtClean="0">
                          <a:effectLst/>
                        </a:rPr>
                        <a:t>školského </a:t>
                      </a:r>
                      <a:r>
                        <a:rPr lang="sk-SK" sz="1100" u="none" strike="noStrike" dirty="0">
                          <a:effectLst/>
                        </a:rPr>
                        <a:t>roka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extLst>
                  <a:ext uri="{0D108BD9-81ED-4DB2-BD59-A6C34878D82A}">
                    <a16:rowId xmlns:a16="http://schemas.microsoft.com/office/drawing/2014/main" val="4171871315"/>
                  </a:ext>
                </a:extLst>
              </a:tr>
              <a:tr h="649442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Rodičovský príspevok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203,20 €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mesačne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3" marR="5903" marT="5903" marB="0" anchor="ctr"/>
                </a:tc>
                <a:extLst>
                  <a:ext uri="{0D108BD9-81ED-4DB2-BD59-A6C34878D82A}">
                    <a16:rowId xmlns:a16="http://schemas.microsoft.com/office/drawing/2014/main" val="4291201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36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4236" y="1693898"/>
            <a:ext cx="7886700" cy="290201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sz="2000" dirty="0" smtClean="0">
                <a:latin typeface="Calibri (Text)"/>
              </a:rPr>
              <a:t>odrážka</a:t>
            </a:r>
          </a:p>
          <a:p>
            <a:pPr>
              <a:buFontTx/>
              <a:buChar char="-"/>
            </a:pPr>
            <a:r>
              <a:rPr lang="sk-SK" sz="2000" dirty="0">
                <a:latin typeface="Calibri (Text)"/>
              </a:rPr>
              <a:t>o</a:t>
            </a:r>
            <a:r>
              <a:rPr lang="sk-SK" sz="2000" dirty="0" smtClean="0">
                <a:latin typeface="Calibri (Text)"/>
              </a:rPr>
              <a:t>drážka</a:t>
            </a:r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9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9" r="31904"/>
          <a:stretch/>
        </p:blipFill>
        <p:spPr>
          <a:xfrm>
            <a:off x="504895" y="939678"/>
            <a:ext cx="3471882" cy="5358267"/>
          </a:xfrm>
          <a:prstGeom prst="rect">
            <a:avLst/>
          </a:prstGeom>
        </p:spPr>
      </p:pic>
      <p:sp>
        <p:nvSpPr>
          <p:cNvPr id="19" name="Zástupný objekt pre obsah 2"/>
          <p:cNvSpPr txBox="1">
            <a:spLocks/>
          </p:cNvSpPr>
          <p:nvPr/>
        </p:nvSpPr>
        <p:spPr>
          <a:xfrm>
            <a:off x="4120997" y="1309690"/>
            <a:ext cx="4692303" cy="4090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b="1" dirty="0"/>
              <a:t>NULTÝ ROČNÍK ZÁKLADNEJ </a:t>
            </a:r>
            <a:r>
              <a:rPr lang="sk-SK" sz="2000" b="1" dirty="0" smtClean="0"/>
              <a:t>ŠKOLY</a:t>
            </a:r>
          </a:p>
          <a:p>
            <a:pPr marL="0" indent="0">
              <a:buNone/>
            </a:pPr>
            <a:r>
              <a:rPr lang="sk-SK" sz="1400" dirty="0"/>
              <a:t>§ 19 zákona 245/2008 Z. z. – školský </a:t>
            </a:r>
            <a:r>
              <a:rPr lang="sk-SK" sz="1400" dirty="0" smtClean="0"/>
              <a:t>zákon:</a:t>
            </a:r>
          </a:p>
          <a:p>
            <a:pPr marL="0" indent="0">
              <a:buNone/>
            </a:pPr>
            <a:r>
              <a:rPr lang="sk-SK" sz="1600" dirty="0" smtClean="0"/>
              <a:t>pre </a:t>
            </a:r>
            <a:r>
              <a:rPr lang="sk-SK" sz="1600" dirty="0"/>
              <a:t>deti, </a:t>
            </a:r>
            <a:r>
              <a:rPr lang="sk-SK" sz="1600" dirty="0" smtClean="0"/>
              <a:t>ktoré:</a:t>
            </a:r>
          </a:p>
          <a:p>
            <a:pPr>
              <a:buFontTx/>
              <a:buChar char="-"/>
            </a:pPr>
            <a:r>
              <a:rPr lang="sk-SK" sz="1600" dirty="0" smtClean="0"/>
              <a:t>k </a:t>
            </a:r>
            <a:r>
              <a:rPr lang="sk-SK" sz="1600" dirty="0"/>
              <a:t>1. septembru dosiahli </a:t>
            </a:r>
            <a:r>
              <a:rPr lang="sk-SK" sz="1600" dirty="0" smtClean="0"/>
              <a:t>šesť rokov</a:t>
            </a:r>
          </a:p>
          <a:p>
            <a:pPr>
              <a:buFontTx/>
              <a:buChar char="-"/>
            </a:pPr>
            <a:r>
              <a:rPr lang="sk-SK" sz="1600" dirty="0" smtClean="0"/>
              <a:t>nedosiahli </a:t>
            </a:r>
            <a:r>
              <a:rPr lang="sk-SK" sz="1600" dirty="0"/>
              <a:t>školskú </a:t>
            </a:r>
            <a:r>
              <a:rPr lang="sk-SK" sz="1600" dirty="0" smtClean="0"/>
              <a:t>spôsobilosť</a:t>
            </a:r>
          </a:p>
          <a:p>
            <a:pPr>
              <a:buFontTx/>
              <a:buChar char="-"/>
            </a:pPr>
            <a:r>
              <a:rPr lang="sk-SK" sz="1600" dirty="0" smtClean="0"/>
              <a:t>pochádzajú </a:t>
            </a:r>
            <a:r>
              <a:rPr lang="sk-SK" sz="1600" dirty="0"/>
              <a:t>zo </a:t>
            </a:r>
            <a:r>
              <a:rPr lang="sk-SK" sz="1600" dirty="0" smtClean="0"/>
              <a:t>SZP (nie </a:t>
            </a:r>
            <a:r>
              <a:rPr lang="sk-SK" sz="1600" dirty="0"/>
              <a:t>je u nich predpoklad zvládnutia vzdelávacieho programu </a:t>
            </a:r>
            <a:r>
              <a:rPr lang="sk-SK" sz="1600" dirty="0" smtClean="0"/>
              <a:t>1. ročníka ZŠ) </a:t>
            </a:r>
          </a:p>
          <a:p>
            <a:pPr marL="0" indent="0">
              <a:buNone/>
            </a:pPr>
            <a:r>
              <a:rPr lang="sk-SK" sz="1600" dirty="0" smtClean="0"/>
              <a:t>Cieľ: dorovnanie vývinu</a:t>
            </a:r>
          </a:p>
          <a:p>
            <a:pPr marL="0" indent="0">
              <a:buNone/>
            </a:pPr>
            <a:endParaRPr lang="sk-SK" sz="1600" dirty="0"/>
          </a:p>
          <a:p>
            <a:pPr marL="0" indent="0">
              <a:buNone/>
            </a:pPr>
            <a:r>
              <a:rPr lang="sk-SK" sz="1600" b="1" dirty="0">
                <a:solidFill>
                  <a:srgbClr val="C3112B"/>
                </a:solidFill>
              </a:rPr>
              <a:t>Mzdový normatív na žiaka nultého ročníka základnej školy je 200 % normatívu na žiaka príslušnej základnej školy.</a:t>
            </a:r>
            <a:endParaRPr lang="sk-SK" sz="1400" dirty="0">
              <a:solidFill>
                <a:srgbClr val="C3112B"/>
              </a:solidFill>
            </a:endParaRPr>
          </a:p>
          <a:p>
            <a:pPr marL="0" indent="0">
              <a:buNone/>
            </a:pPr>
            <a:endParaRPr lang="sk-SK" sz="1600" dirty="0"/>
          </a:p>
          <a:p>
            <a:pPr marL="0" indent="0">
              <a:buNone/>
            </a:pPr>
            <a:endParaRPr lang="sk-SK" sz="1400" b="1" dirty="0"/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</p:spTree>
    <p:extLst>
      <p:ext uri="{BB962C8B-B14F-4D97-AF65-F5344CB8AC3E}">
        <p14:creationId xmlns:p14="http://schemas.microsoft.com/office/powerpoint/2010/main" val="23166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10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9" name="Zástupný objekt pre obsah 2"/>
          <p:cNvSpPr txBox="1">
            <a:spLocks/>
          </p:cNvSpPr>
          <p:nvPr/>
        </p:nvSpPr>
        <p:spPr>
          <a:xfrm>
            <a:off x="4120997" y="1309690"/>
            <a:ext cx="4692303" cy="4090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b="1" dirty="0"/>
              <a:t>ŠPECIALIZOVANÁ TRIEDA</a:t>
            </a:r>
          </a:p>
          <a:p>
            <a:pPr>
              <a:buFontTx/>
              <a:buChar char="-"/>
            </a:pPr>
            <a:r>
              <a:rPr lang="sk-SK" sz="1600" dirty="0" smtClean="0"/>
              <a:t>pre </a:t>
            </a:r>
            <a:r>
              <a:rPr lang="sk-SK" sz="1600" dirty="0"/>
              <a:t>najmenej 4 a najviac 8 žiakov z jedného ročníka alebo viacerých ročníkov</a:t>
            </a:r>
          </a:p>
          <a:p>
            <a:pPr>
              <a:buFontTx/>
              <a:buChar char="-"/>
            </a:pPr>
            <a:r>
              <a:rPr lang="sk-SK" sz="1600" dirty="0"/>
              <a:t>c</a:t>
            </a:r>
            <a:r>
              <a:rPr lang="sk-SK" sz="1600" dirty="0" smtClean="0"/>
              <a:t>ieľ: pomôcť </a:t>
            </a:r>
            <a:r>
              <a:rPr lang="sk-SK" sz="1600" dirty="0"/>
              <a:t>žiakom prekonávať neúspech v škole </a:t>
            </a:r>
          </a:p>
          <a:p>
            <a:pPr>
              <a:buFontTx/>
              <a:buChar char="-"/>
            </a:pPr>
            <a:r>
              <a:rPr lang="sk-SK" sz="1600" dirty="0"/>
              <a:t>so súhlasom zriaďovateľa</a:t>
            </a:r>
          </a:p>
          <a:p>
            <a:pPr marL="0" indent="0">
              <a:buNone/>
            </a:pPr>
            <a:endParaRPr lang="sk-SK" sz="1600" dirty="0"/>
          </a:p>
          <a:p>
            <a:pPr marL="0" indent="0">
              <a:buNone/>
            </a:pPr>
            <a:r>
              <a:rPr lang="sk-SK" sz="1600" b="1" dirty="0">
                <a:solidFill>
                  <a:srgbClr val="C00000"/>
                </a:solidFill>
              </a:rPr>
              <a:t>Finančné prostriedky na špecializované triedy  je možné okrem z normatívnych zdrojov použiť aj z príspevku na  žiaka zo </a:t>
            </a:r>
            <a:r>
              <a:rPr lang="sk-SK" sz="1600" b="1" dirty="0" smtClean="0">
                <a:solidFill>
                  <a:srgbClr val="C00000"/>
                </a:solidFill>
              </a:rPr>
              <a:t>SZP.</a:t>
            </a:r>
            <a:endParaRPr lang="sk-SK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k-SK" sz="1600" dirty="0"/>
          </a:p>
          <a:p>
            <a:pPr marL="0" indent="0">
              <a:buNone/>
            </a:pPr>
            <a:endParaRPr lang="sk-SK" sz="1400" b="1" dirty="0"/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pic>
        <p:nvPicPr>
          <p:cNvPr id="15" name="Obrázok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80" r="27173"/>
          <a:stretch/>
        </p:blipFill>
        <p:spPr>
          <a:xfrm>
            <a:off x="504895" y="939678"/>
            <a:ext cx="3359739" cy="535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11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5" name="BlokTextu 14"/>
          <p:cNvSpPr txBox="1"/>
          <p:nvPr/>
        </p:nvSpPr>
        <p:spPr>
          <a:xfrm>
            <a:off x="821881" y="1827312"/>
            <a:ext cx="77345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ŠTIPENDIÁ PRE </a:t>
            </a:r>
            <a:r>
              <a:rPr lang="sk-SK" sz="2000" b="1" dirty="0" smtClean="0"/>
              <a:t>ŽIAKOV NA STREDNÝCH ŠKOLÁCH</a:t>
            </a:r>
          </a:p>
          <a:p>
            <a:endParaRPr lang="sk-SK" sz="1400" b="1" dirty="0">
              <a:latin typeface="+mj-lt"/>
            </a:endParaRPr>
          </a:p>
          <a:p>
            <a:pPr>
              <a:spcBef>
                <a:spcPts val="1000"/>
              </a:spcBef>
            </a:pPr>
            <a:r>
              <a:rPr lang="sk-SK" sz="1600" dirty="0"/>
              <a:t>Výška </a:t>
            </a:r>
            <a:r>
              <a:rPr lang="sk-SK" sz="1600" dirty="0" smtClean="0"/>
              <a:t>závisí </a:t>
            </a:r>
            <a:r>
              <a:rPr lang="sk-SK" sz="1600" dirty="0"/>
              <a:t>od priemerného prospechu v predchádzajúcom polroku školského vyučovania a od výšky životného minima nezaopatreného </a:t>
            </a:r>
            <a:r>
              <a:rPr lang="sk-SK" sz="1600" dirty="0" smtClean="0"/>
              <a:t>dieťaťa.</a:t>
            </a:r>
          </a:p>
          <a:p>
            <a:pPr>
              <a:spcBef>
                <a:spcPts val="1000"/>
              </a:spcBef>
            </a:pPr>
            <a:endParaRPr lang="sk-SK" sz="1600" dirty="0" smtClean="0"/>
          </a:p>
          <a:p>
            <a:pPr>
              <a:spcBef>
                <a:spcPts val="1000"/>
              </a:spcBef>
            </a:pPr>
            <a:r>
              <a:rPr lang="sk-SK" sz="1600" dirty="0" smtClean="0"/>
              <a:t>V školskom </a:t>
            </a:r>
            <a:r>
              <a:rPr lang="sk-SK" sz="1600" dirty="0"/>
              <a:t>roku 2017/2018 je: </a:t>
            </a:r>
            <a:endParaRPr lang="sk-SK" sz="1600" dirty="0" smtClean="0"/>
          </a:p>
          <a:p>
            <a:pPr marL="534988" indent="-342900">
              <a:spcBef>
                <a:spcPts val="1000"/>
              </a:spcBef>
              <a:buAutoNum type="alphaLcParenR"/>
            </a:pPr>
            <a:r>
              <a:rPr lang="sk-SK" sz="1600" b="1" dirty="0" smtClean="0"/>
              <a:t>45,53 </a:t>
            </a:r>
            <a:r>
              <a:rPr lang="sk-SK" sz="1600" b="1" dirty="0"/>
              <a:t>€ - </a:t>
            </a:r>
            <a:r>
              <a:rPr lang="sk-SK" sz="1600" dirty="0"/>
              <a:t>pri priemernom prospechu žiaka do 2,0 </a:t>
            </a:r>
            <a:r>
              <a:rPr lang="sk-SK" sz="1600" dirty="0" smtClean="0"/>
              <a:t>vrátane</a:t>
            </a:r>
          </a:p>
          <a:p>
            <a:pPr marL="534988" indent="-342900">
              <a:spcBef>
                <a:spcPts val="1000"/>
              </a:spcBef>
              <a:buAutoNum type="alphaLcParenR"/>
            </a:pPr>
            <a:r>
              <a:rPr lang="sk-SK" sz="1600" b="1" dirty="0" smtClean="0"/>
              <a:t>31,88 </a:t>
            </a:r>
            <a:r>
              <a:rPr lang="sk-SK" sz="1600" b="1" dirty="0"/>
              <a:t>€ </a:t>
            </a:r>
            <a:r>
              <a:rPr lang="sk-SK" sz="1600" dirty="0" smtClean="0"/>
              <a:t>- pri </a:t>
            </a:r>
            <a:r>
              <a:rPr lang="sk-SK" sz="1600" dirty="0"/>
              <a:t>priemernom prospechu žiaka horšom ako 2,0 do 2,5 </a:t>
            </a:r>
            <a:r>
              <a:rPr lang="sk-SK" sz="1600" dirty="0" smtClean="0"/>
              <a:t>vrátane</a:t>
            </a:r>
          </a:p>
          <a:p>
            <a:pPr marL="534988" indent="-342900">
              <a:spcBef>
                <a:spcPts val="1000"/>
              </a:spcBef>
              <a:buAutoNum type="alphaLcParenR"/>
            </a:pPr>
            <a:r>
              <a:rPr lang="sk-SK" sz="1600" b="1" dirty="0" smtClean="0"/>
              <a:t>22,77 </a:t>
            </a:r>
            <a:r>
              <a:rPr lang="sk-SK" sz="1600" b="1" dirty="0"/>
              <a:t>€ </a:t>
            </a:r>
            <a:r>
              <a:rPr lang="sk-SK" sz="1600" dirty="0"/>
              <a:t>- pri priemernom prospechu žiaka horšom ako 2,5 do 3,5 </a:t>
            </a:r>
            <a:r>
              <a:rPr lang="sk-SK" sz="1600" dirty="0" smtClean="0"/>
              <a:t>vrátane</a:t>
            </a:r>
            <a:endParaRPr lang="sk-SK" sz="1600" dirty="0"/>
          </a:p>
          <a:p>
            <a:endParaRPr lang="sk-SK" sz="1600" b="1" dirty="0">
              <a:latin typeface="+mj-lt"/>
            </a:endParaRPr>
          </a:p>
          <a:p>
            <a:endParaRPr lang="sk-SK" sz="12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271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9" name="Zástupný objekt pre obsah 2"/>
          <p:cNvSpPr txBox="1">
            <a:spLocks/>
          </p:cNvSpPr>
          <p:nvPr/>
        </p:nvSpPr>
        <p:spPr>
          <a:xfrm>
            <a:off x="920566" y="1597186"/>
            <a:ext cx="7771767" cy="81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sz="2000" b="1" dirty="0" smtClean="0"/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84" y="2478950"/>
            <a:ext cx="3805328" cy="608853"/>
          </a:xfrm>
          <a:prstGeom prst="rect">
            <a:avLst/>
          </a:prstGeom>
        </p:spPr>
      </p:pic>
      <p:sp>
        <p:nvSpPr>
          <p:cNvPr id="20" name="BlokTextu 19"/>
          <p:cNvSpPr txBox="1"/>
          <p:nvPr/>
        </p:nvSpPr>
        <p:spPr>
          <a:xfrm>
            <a:off x="760471" y="1632168"/>
            <a:ext cx="7734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NÁRODNÝ PROJEKT a DOPYTOVO-ORIENTOVANÁ VÝZVA</a:t>
            </a:r>
          </a:p>
          <a:p>
            <a:endParaRPr lang="sk-SK" sz="2000" b="1" dirty="0">
              <a:latin typeface="+mj-lt"/>
            </a:endParaRPr>
          </a:p>
          <a:p>
            <a:endParaRPr lang="sk-SK" sz="2000" b="1" dirty="0">
              <a:latin typeface="+mj-lt"/>
            </a:endParaRPr>
          </a:p>
          <a:p>
            <a:endParaRPr lang="sk-SK" sz="2000" b="1" dirty="0" smtClean="0">
              <a:latin typeface="+mj-lt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1249317" y="3074086"/>
            <a:ext cx="3094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február 2017 – december 2019</a:t>
            </a:r>
          </a:p>
        </p:txBody>
      </p:sp>
      <p:sp>
        <p:nvSpPr>
          <p:cNvPr id="22" name="BlokTextu 21"/>
          <p:cNvSpPr txBox="1"/>
          <p:nvPr/>
        </p:nvSpPr>
        <p:spPr>
          <a:xfrm>
            <a:off x="2186964" y="3494424"/>
            <a:ext cx="121946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29,8 mil. €</a:t>
            </a:r>
            <a:endParaRPr lang="sk-SK" dirty="0"/>
          </a:p>
        </p:txBody>
      </p:sp>
      <p:sp>
        <p:nvSpPr>
          <p:cNvPr id="6" name="Obdĺžnik 5"/>
          <p:cNvSpPr/>
          <p:nvPr/>
        </p:nvSpPr>
        <p:spPr>
          <a:xfrm>
            <a:off x="358347" y="4021323"/>
            <a:ext cx="4572000" cy="121058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spcBef>
                <a:spcPts val="1000"/>
              </a:spcBef>
            </a:pPr>
            <a:r>
              <a:rPr lang="sk-SK" sz="1400" dirty="0"/>
              <a:t>130 základných školách, 50 materských školách </a:t>
            </a:r>
          </a:p>
          <a:p>
            <a:pPr lvl="1">
              <a:spcBef>
                <a:spcPts val="1000"/>
              </a:spcBef>
            </a:pPr>
            <a:r>
              <a:rPr lang="sk-SK" sz="1400" dirty="0"/>
              <a:t>275 pracovných miest asistentov učiteľa </a:t>
            </a:r>
          </a:p>
          <a:p>
            <a:pPr lvl="1">
              <a:spcBef>
                <a:spcPts val="1000"/>
              </a:spcBef>
            </a:pPr>
            <a:r>
              <a:rPr lang="sk-SK" sz="1400" dirty="0"/>
              <a:t>172 odborných zamestnancov: psychológov, špeciálnych a sociálnych pedagógov</a:t>
            </a:r>
          </a:p>
        </p:txBody>
      </p:sp>
      <p:sp>
        <p:nvSpPr>
          <p:cNvPr id="7" name="Obdĺžnik 6"/>
          <p:cNvSpPr/>
          <p:nvPr/>
        </p:nvSpPr>
        <p:spPr>
          <a:xfrm>
            <a:off x="5057881" y="2520371"/>
            <a:ext cx="4086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b="1" dirty="0" smtClean="0"/>
              <a:t>„V základnej škole úspešnejší“ </a:t>
            </a:r>
            <a:endParaRPr lang="sk-SK" sz="2400" b="1" dirty="0"/>
          </a:p>
        </p:txBody>
      </p:sp>
      <p:sp>
        <p:nvSpPr>
          <p:cNvPr id="8" name="Obdĺžnik 7"/>
          <p:cNvSpPr/>
          <p:nvPr/>
        </p:nvSpPr>
        <p:spPr>
          <a:xfrm>
            <a:off x="6438752" y="2973757"/>
            <a:ext cx="1839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prebieha od 2017</a:t>
            </a:r>
          </a:p>
        </p:txBody>
      </p:sp>
      <p:sp>
        <p:nvSpPr>
          <p:cNvPr id="24" name="BlokTextu 23"/>
          <p:cNvSpPr txBox="1"/>
          <p:nvPr/>
        </p:nvSpPr>
        <p:spPr>
          <a:xfrm>
            <a:off x="6748599" y="3491947"/>
            <a:ext cx="121946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50 </a:t>
            </a:r>
            <a:r>
              <a:rPr lang="sk-SK" dirty="0"/>
              <a:t>mil. €</a:t>
            </a:r>
          </a:p>
        </p:txBody>
      </p:sp>
      <p:sp>
        <p:nvSpPr>
          <p:cNvPr id="9" name="Obdĺžnik 8"/>
          <p:cNvSpPr/>
          <p:nvPr/>
        </p:nvSpPr>
        <p:spPr>
          <a:xfrm>
            <a:off x="5178855" y="4021323"/>
            <a:ext cx="4572000" cy="3820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sk-SK" sz="1400" dirty="0"/>
              <a:t>hodnotiace kolá </a:t>
            </a:r>
            <a:r>
              <a:rPr lang="sk-SK" sz="1400" dirty="0" smtClean="0"/>
              <a:t>uzatvárané do </a:t>
            </a:r>
            <a:r>
              <a:rPr lang="sk-SK" sz="1400" dirty="0"/>
              <a:t>vyčerpania alokácie</a:t>
            </a:r>
            <a:endParaRPr lang="sk-SK" sz="1400" dirty="0">
              <a:effectLst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5178855" y="4414352"/>
            <a:ext cx="2386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400" dirty="0" err="1"/>
              <a:t>zazmluvnených</a:t>
            </a:r>
            <a:r>
              <a:rPr lang="sk-SK" sz="1400" dirty="0"/>
              <a:t> 249 projektov </a:t>
            </a:r>
          </a:p>
        </p:txBody>
      </p:sp>
    </p:spTree>
    <p:extLst>
      <p:ext uri="{BB962C8B-B14F-4D97-AF65-F5344CB8AC3E}">
        <p14:creationId xmlns:p14="http://schemas.microsoft.com/office/powerpoint/2010/main" val="5359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4236" y="1693898"/>
            <a:ext cx="7886700" cy="290201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sz="2000" dirty="0" smtClean="0">
                <a:latin typeface="Calibri (Text)"/>
              </a:rPr>
              <a:t>odrážka</a:t>
            </a:r>
          </a:p>
          <a:p>
            <a:pPr>
              <a:buFontTx/>
              <a:buChar char="-"/>
            </a:pPr>
            <a:r>
              <a:rPr lang="sk-SK" sz="2000" dirty="0">
                <a:latin typeface="Calibri (Text)"/>
              </a:rPr>
              <a:t>o</a:t>
            </a:r>
            <a:r>
              <a:rPr lang="sk-SK" sz="2000" dirty="0" smtClean="0">
                <a:latin typeface="Calibri (Text)"/>
              </a:rPr>
              <a:t>drážka</a:t>
            </a:r>
          </a:p>
          <a:p>
            <a:pPr>
              <a:buFontTx/>
              <a:buChar char="-"/>
            </a:pPr>
            <a:endParaRPr lang="sk-SK" sz="2000" dirty="0" smtClean="0">
              <a:latin typeface="Calibri (Text)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13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9" name="Zástupný objekt pre obsah 2"/>
          <p:cNvSpPr txBox="1">
            <a:spLocks/>
          </p:cNvSpPr>
          <p:nvPr/>
        </p:nvSpPr>
        <p:spPr>
          <a:xfrm>
            <a:off x="4292473" y="1355579"/>
            <a:ext cx="4692303" cy="4090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b="1" dirty="0"/>
              <a:t>ZVÝŠENIE NORMATÍVU NA 104%</a:t>
            </a:r>
          </a:p>
          <a:p>
            <a:pPr marL="0" indent="0">
              <a:buNone/>
            </a:pPr>
            <a:r>
              <a:rPr lang="sk-SK" sz="1400" dirty="0" smtClean="0"/>
              <a:t>Nariadenie </a:t>
            </a:r>
            <a:r>
              <a:rPr lang="sk-SK" sz="1400" dirty="0"/>
              <a:t>vlády č. 630/2008 </a:t>
            </a:r>
            <a:r>
              <a:rPr lang="sk-SK" sz="1400" dirty="0" err="1"/>
              <a:t>Z.z</a:t>
            </a:r>
            <a:r>
              <a:rPr lang="sk-SK" sz="1400" dirty="0" smtClean="0"/>
              <a:t>. (</a:t>
            </a:r>
            <a:r>
              <a:rPr lang="sk-SK" sz="1400" dirty="0"/>
              <a:t>účinnosť </a:t>
            </a:r>
            <a:r>
              <a:rPr lang="sk-SK" sz="1400" dirty="0" smtClean="0"/>
              <a:t>od januára 2018):</a:t>
            </a:r>
          </a:p>
          <a:p>
            <a:pPr>
              <a:buFontTx/>
              <a:buChar char="-"/>
            </a:pPr>
            <a:r>
              <a:rPr lang="sk-SK" sz="1600" dirty="0" smtClean="0"/>
              <a:t>vzdelávanie </a:t>
            </a:r>
            <a:r>
              <a:rPr lang="sk-SK" sz="1600" dirty="0"/>
              <a:t>žiakov základných škôl, ktorí postupujú podľa Rámcového učebného plánu pre základné školy s vyučovaním jazyka národnostnej </a:t>
            </a:r>
            <a:r>
              <a:rPr lang="sk-SK" sz="1600" dirty="0" smtClean="0"/>
              <a:t>menšiny</a:t>
            </a:r>
          </a:p>
          <a:p>
            <a:pPr>
              <a:buFontTx/>
              <a:buChar char="-"/>
            </a:pPr>
            <a:endParaRPr lang="sk-SK" sz="1700" dirty="0"/>
          </a:p>
          <a:p>
            <a:pPr marL="85725" indent="0">
              <a:buNone/>
            </a:pPr>
            <a:r>
              <a:rPr lang="sk-SK" sz="1600" b="1" dirty="0" smtClean="0">
                <a:solidFill>
                  <a:srgbClr val="C3112B"/>
                </a:solidFill>
              </a:rPr>
              <a:t>Zvýšený </a:t>
            </a:r>
            <a:r>
              <a:rPr lang="sk-SK" sz="1600" b="1" dirty="0">
                <a:solidFill>
                  <a:srgbClr val="C3112B"/>
                </a:solidFill>
              </a:rPr>
              <a:t>normatív žiaka základnej školy učiaceho </a:t>
            </a:r>
            <a:r>
              <a:rPr lang="sk-SK" sz="1600" b="1" dirty="0" smtClean="0">
                <a:solidFill>
                  <a:srgbClr val="C3112B"/>
                </a:solidFill>
              </a:rPr>
              <a:t/>
            </a:r>
            <a:br>
              <a:rPr lang="sk-SK" sz="1600" b="1" dirty="0" smtClean="0">
                <a:solidFill>
                  <a:srgbClr val="C3112B"/>
                </a:solidFill>
              </a:rPr>
            </a:br>
            <a:r>
              <a:rPr lang="sk-SK" sz="1600" b="1" dirty="0" smtClean="0">
                <a:solidFill>
                  <a:srgbClr val="C3112B"/>
                </a:solidFill>
              </a:rPr>
              <a:t>sa </a:t>
            </a:r>
            <a:r>
              <a:rPr lang="sk-SK" sz="1600" b="1" dirty="0">
                <a:solidFill>
                  <a:srgbClr val="C3112B"/>
                </a:solidFill>
              </a:rPr>
              <a:t>jazyk národnostnej menšiny predstavuje sumu 65,5 €. 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1" t="9774" r="25962"/>
          <a:stretch/>
        </p:blipFill>
        <p:spPr>
          <a:xfrm>
            <a:off x="504895" y="939678"/>
            <a:ext cx="3609905" cy="535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14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85"/>
          <a:stretch/>
        </p:blipFill>
        <p:spPr>
          <a:xfrm>
            <a:off x="505113" y="939678"/>
            <a:ext cx="2776017" cy="5288594"/>
          </a:xfrm>
          <a:prstGeom prst="rect">
            <a:avLst/>
          </a:prstGeom>
        </p:spPr>
      </p:pic>
      <p:sp>
        <p:nvSpPr>
          <p:cNvPr id="20" name="Obdĺžnik 19"/>
          <p:cNvSpPr/>
          <p:nvPr/>
        </p:nvSpPr>
        <p:spPr>
          <a:xfrm>
            <a:off x="3532263" y="1892131"/>
            <a:ext cx="5256584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sk-SK" sz="2000" b="1" dirty="0" smtClean="0"/>
              <a:t>PILOTNÝ PROJEKT IKATIKA</a:t>
            </a:r>
          </a:p>
          <a:p>
            <a:pPr>
              <a:lnSpc>
                <a:spcPts val="2250"/>
              </a:lnSpc>
              <a:spcAft>
                <a:spcPts val="450"/>
              </a:spcAft>
            </a:pPr>
            <a:r>
              <a:rPr lang="sk-SK" dirty="0"/>
              <a:t/>
            </a:r>
            <a:br>
              <a:rPr lang="sk-SK" dirty="0"/>
            </a:br>
            <a:r>
              <a:rPr lang="sk-SK" sz="1600" dirty="0" err="1" smtClean="0"/>
              <a:t>bilingválny</a:t>
            </a:r>
            <a:r>
              <a:rPr lang="sk-SK" sz="1600" dirty="0" smtClean="0"/>
              <a:t> digitálny obsah pre deti z jazykovo zmiešaného prostredia a deti zo sociálne znevýhodneného prostredia </a:t>
            </a:r>
          </a:p>
          <a:p>
            <a:pPr algn="just">
              <a:lnSpc>
                <a:spcPts val="2250"/>
              </a:lnSpc>
              <a:spcAft>
                <a:spcPts val="450"/>
              </a:spcAft>
            </a:pPr>
            <a:endParaRPr lang="sk-SK" u="sng" dirty="0">
              <a:hlinkClick r:id="rId4"/>
            </a:endParaRPr>
          </a:p>
          <a:p>
            <a:pPr algn="ctr">
              <a:lnSpc>
                <a:spcPts val="2250"/>
              </a:lnSpc>
              <a:spcAft>
                <a:spcPts val="450"/>
              </a:spcAft>
            </a:pPr>
            <a:r>
              <a:rPr lang="sk-SK" sz="3200" u="sng" dirty="0" smtClean="0">
                <a:hlinkClick r:id="rId4"/>
              </a:rPr>
              <a:t>www.ikatika.sk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2716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15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Zaoblený obdĺžnik 14"/>
          <p:cNvSpPr/>
          <p:nvPr/>
        </p:nvSpPr>
        <p:spPr>
          <a:xfrm>
            <a:off x="4074984" y="1668092"/>
            <a:ext cx="4128834" cy="26750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 algn="just">
              <a:lnSpc>
                <a:spcPts val="2250"/>
              </a:lnSpc>
              <a:spcAft>
                <a:spcPts val="1200"/>
              </a:spcAft>
            </a:pPr>
            <a:r>
              <a:rPr lang="sk-SK" sz="2000" b="1" dirty="0" smtClean="0">
                <a:solidFill>
                  <a:schemeClr val="tx1"/>
                </a:solidFill>
              </a:rPr>
              <a:t>ZLATÝ AMOS</a:t>
            </a:r>
          </a:p>
          <a:p>
            <a:pPr marL="0" lvl="1" algn="just">
              <a:lnSpc>
                <a:spcPts val="2250"/>
              </a:lnSpc>
              <a:spcAft>
                <a:spcPts val="1200"/>
              </a:spcAft>
            </a:pPr>
            <a:r>
              <a:rPr lang="sk-SK" sz="1600" dirty="0" smtClean="0">
                <a:solidFill>
                  <a:schemeClr val="tx1"/>
                </a:solidFill>
              </a:rPr>
              <a:t>nové </a:t>
            </a:r>
            <a:r>
              <a:rPr lang="sk-SK" sz="1600" dirty="0">
                <a:solidFill>
                  <a:schemeClr val="tx1"/>
                </a:solidFill>
              </a:rPr>
              <a:t>kategórie </a:t>
            </a:r>
            <a:r>
              <a:rPr lang="sk-SK" sz="1600" dirty="0" smtClean="0">
                <a:solidFill>
                  <a:schemeClr val="tx1"/>
                </a:solidFill>
              </a:rPr>
              <a:t>ocenení učiteľom žiakov </a:t>
            </a:r>
            <a:br>
              <a:rPr lang="sk-SK" sz="1600" dirty="0" smtClean="0">
                <a:solidFill>
                  <a:schemeClr val="tx1"/>
                </a:solidFill>
              </a:rPr>
            </a:br>
            <a:r>
              <a:rPr lang="sk-SK" sz="1600" dirty="0" smtClean="0">
                <a:solidFill>
                  <a:schemeClr val="tx1"/>
                </a:solidFill>
              </a:rPr>
              <a:t>z národnostných menšín: </a:t>
            </a:r>
          </a:p>
          <a:p>
            <a:pPr marL="638175" indent="-276225">
              <a:buAutoNum type="alphaLcParenR"/>
            </a:pPr>
            <a:r>
              <a:rPr lang="sk-SK" sz="1600" dirty="0" smtClean="0">
                <a:solidFill>
                  <a:schemeClr val="tx1"/>
                </a:solidFill>
              </a:rPr>
              <a:t>Naj </a:t>
            </a:r>
            <a:r>
              <a:rPr lang="sk-SK" sz="1600" dirty="0">
                <a:solidFill>
                  <a:schemeClr val="tx1"/>
                </a:solidFill>
              </a:rPr>
              <a:t>učiteľ národnostnej </a:t>
            </a:r>
            <a:r>
              <a:rPr lang="sk-SK" sz="1600" dirty="0" smtClean="0">
                <a:solidFill>
                  <a:schemeClr val="tx1"/>
                </a:solidFill>
              </a:rPr>
              <a:t>menšiny</a:t>
            </a:r>
          </a:p>
          <a:p>
            <a:pPr marL="638175" indent="-276225">
              <a:buAutoNum type="alphaLcParenR"/>
            </a:pPr>
            <a:r>
              <a:rPr lang="sk-SK" sz="1600" dirty="0" smtClean="0">
                <a:solidFill>
                  <a:schemeClr val="tx1"/>
                </a:solidFill>
              </a:rPr>
              <a:t>Učiteľ </a:t>
            </a:r>
            <a:r>
              <a:rPr lang="sk-SK" sz="1600" dirty="0">
                <a:solidFill>
                  <a:schemeClr val="tx1"/>
                </a:solidFill>
              </a:rPr>
              <a:t>bez </a:t>
            </a:r>
            <a:r>
              <a:rPr lang="sk-SK" sz="1600" dirty="0" smtClean="0">
                <a:solidFill>
                  <a:schemeClr val="tx1"/>
                </a:solidFill>
              </a:rPr>
              <a:t>predsudkov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67"/>
          <a:stretch/>
        </p:blipFill>
        <p:spPr>
          <a:xfrm>
            <a:off x="505112" y="939678"/>
            <a:ext cx="2958037" cy="2881824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382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16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OPATRENIA PRE DETI ZO SOCIÁLNE ZNEVÝHODNENÉHO PROSTREDIA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532263" y="1892131"/>
            <a:ext cx="5256584" cy="2687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sk-SK" sz="2000" b="1" dirty="0" smtClean="0"/>
              <a:t>PROGRAM TEACH FOR SLOVAKIA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finančná </a:t>
            </a:r>
            <a:r>
              <a:rPr lang="sk-SK" sz="1600" dirty="0" smtClean="0"/>
              <a:t>podpora ministerstva školstva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zameraný </a:t>
            </a:r>
            <a:r>
              <a:rPr lang="sk-SK" sz="1600" dirty="0"/>
              <a:t>na eliminovanie negatívneho vplyvu sociálno-ekonomického zázemia na výsledky žiakov v škole v SR a sprístupnenie kvalitného vzdelávania pre všetky deti </a:t>
            </a:r>
            <a:endParaRPr lang="sk-SK" sz="1600" dirty="0" smtClean="0"/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pod </a:t>
            </a:r>
            <a:r>
              <a:rPr lang="sk-SK" sz="1600" dirty="0"/>
              <a:t>záštitou prezidenta </a:t>
            </a:r>
            <a:r>
              <a:rPr lang="sk-SK" sz="1600" dirty="0" smtClean="0"/>
              <a:t>SR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momentálne </a:t>
            </a:r>
            <a:r>
              <a:rPr lang="sk-SK" sz="1600" dirty="0"/>
              <a:t>30 učiteľov na 21 zákl. školách a 19 ambasádorov</a:t>
            </a: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1" b="32182"/>
          <a:stretch/>
        </p:blipFill>
        <p:spPr>
          <a:xfrm>
            <a:off x="682671" y="1236313"/>
            <a:ext cx="2448272" cy="964622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 rotWithShape="1">
          <a:blip r:embed="rId4"/>
          <a:srcRect l="21528" t="18987" r="48777" b="26763"/>
          <a:stretch/>
        </p:blipFill>
        <p:spPr>
          <a:xfrm>
            <a:off x="543464" y="2244065"/>
            <a:ext cx="2920094" cy="402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4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17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532263" y="1892131"/>
            <a:ext cx="5256584" cy="256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Bef>
                <a:spcPts val="1000"/>
              </a:spcBef>
            </a:pPr>
            <a:r>
              <a:rPr lang="sk-SK" sz="2000" b="1" dirty="0" smtClean="0"/>
              <a:t>POVINNÁ ŠKÔLKA OD 5 ROKOV</a:t>
            </a:r>
          </a:p>
          <a:p>
            <a:pPr>
              <a:lnSpc>
                <a:spcPts val="2250"/>
              </a:lnSpc>
              <a:spcBef>
                <a:spcPts val="1000"/>
              </a:spcBef>
            </a:pPr>
            <a:r>
              <a:rPr lang="sk-SK" dirty="0" smtClean="0"/>
              <a:t/>
            </a:r>
            <a:br>
              <a:rPr lang="sk-SK" dirty="0" smtClean="0"/>
            </a:br>
            <a:r>
              <a:rPr lang="sk-SK" sz="1600" dirty="0"/>
              <a:t>Programové vyhlásenie vlády SR na roky 2016-2020: </a:t>
            </a:r>
            <a:r>
              <a:rPr lang="sk-SK" sz="1600" i="1" dirty="0"/>
              <a:t>„V rámci zabezpečenia dostupnosti ku kvalitnej výchove a vzdelávaniu pre všetky vrstvy spoločnosti vláda vytvorí postupne podmienky na to, aby sa Slovenská republika priblížila čo najviac k 100% </a:t>
            </a:r>
            <a:r>
              <a:rPr lang="sk-SK" sz="1600" i="1" dirty="0" err="1"/>
              <a:t>zaškolenosti</a:t>
            </a:r>
            <a:r>
              <a:rPr lang="sk-SK" sz="1600" i="1" dirty="0"/>
              <a:t> detí v materských školách od štyroch rokov veku.“ </a:t>
            </a:r>
            <a:endParaRPr lang="sk-SK" u="sng" dirty="0">
              <a:hlinkClick r:id="rId3"/>
            </a:endParaRP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92" y="2128930"/>
            <a:ext cx="2588032" cy="2230291"/>
          </a:xfrm>
          <a:prstGeom prst="rect">
            <a:avLst/>
          </a:prstGeom>
        </p:spPr>
      </p:pic>
      <p:sp>
        <p:nvSpPr>
          <p:cNvPr id="19" name="Obdĺžnik 18"/>
          <p:cNvSpPr/>
          <p:nvPr/>
        </p:nvSpPr>
        <p:spPr>
          <a:xfrm>
            <a:off x="746380" y="4277712"/>
            <a:ext cx="58813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Čisté miery </a:t>
            </a:r>
            <a:r>
              <a:rPr lang="sk-SK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zaškolenosti</a:t>
            </a:r>
            <a:r>
              <a:rPr lang="sk-S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detí v materských </a:t>
            </a:r>
            <a:endParaRPr lang="sk-SK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sk-SK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školách </a:t>
            </a:r>
            <a:r>
              <a:rPr lang="sk-S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 </a:t>
            </a:r>
            <a:r>
              <a:rPr lang="sk-SK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SRv</a:t>
            </a:r>
            <a:r>
              <a:rPr lang="sk-SK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sk-S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roku 2016 (zdroj: CVTI SR)</a:t>
            </a:r>
          </a:p>
        </p:txBody>
      </p:sp>
    </p:spTree>
    <p:extLst>
      <p:ext uri="{BB962C8B-B14F-4D97-AF65-F5344CB8AC3E}">
        <p14:creationId xmlns:p14="http://schemas.microsoft.com/office/powerpoint/2010/main" val="338905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50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NÁVRHY SYSTÉMOVÝCH OPATRENÍ</a:t>
            </a:r>
            <a:endParaRPr lang="sk-SK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18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17" name="BlokTextu 16"/>
          <p:cNvSpPr txBox="1"/>
          <p:nvPr/>
        </p:nvSpPr>
        <p:spPr>
          <a:xfrm>
            <a:off x="477672" y="1877263"/>
            <a:ext cx="823423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/>
              <a:t>PRACOVNÁ SKUPINA PRE SYSTÉMOVÉ ZMENY PEDAGOGICKO-PSYCHOLOGICKÉHO A ŠPECIÁLNO-PEDAGOGICKÉHO PORADENSTVA</a:t>
            </a:r>
          </a:p>
          <a:p>
            <a:pPr marL="180975"/>
            <a:endParaRPr lang="sk-SK" dirty="0">
              <a:latin typeface="+mj-lt"/>
            </a:endParaRPr>
          </a:p>
          <a:p>
            <a:pPr marL="466725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vytvorená 7.8.2017</a:t>
            </a:r>
          </a:p>
          <a:p>
            <a:pPr marL="466725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3 pracovné zasadnutia</a:t>
            </a:r>
          </a:p>
          <a:p>
            <a:pPr marL="466725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cieľ: reflektovať reformné zámery  Učiaceho sa Slovenska v tejto oblasti a navrhnúť ich  efektívnu implementáciu</a:t>
            </a:r>
          </a:p>
          <a:p>
            <a:endParaRPr lang="sk-SK" sz="1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85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19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556716" y="1450351"/>
            <a:ext cx="5256584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sk-SK" sz="2000" b="1" dirty="0"/>
              <a:t>PILOTNÝ PROJEKT </a:t>
            </a:r>
            <a:r>
              <a:rPr lang="sk-SK" sz="2000" b="1" dirty="0" smtClean="0"/>
              <a:t>KEŽMAROK</a:t>
            </a:r>
          </a:p>
          <a:p>
            <a:pPr>
              <a:lnSpc>
                <a:spcPts val="2250"/>
              </a:lnSpc>
              <a:spcAft>
                <a:spcPts val="450"/>
              </a:spcAft>
            </a:pPr>
            <a:r>
              <a:rPr lang="sk-SK" dirty="0" smtClean="0"/>
              <a:t>„</a:t>
            </a:r>
            <a:r>
              <a:rPr lang="sk-SK" sz="1600" dirty="0" smtClean="0"/>
              <a:t>Vytvorenie </a:t>
            </a:r>
            <a:r>
              <a:rPr lang="sk-SK" sz="1600" dirty="0"/>
              <a:t>modelu procesu diagnostiky a </a:t>
            </a:r>
            <a:r>
              <a:rPr lang="sk-SK" sz="1600" dirty="0" err="1"/>
              <a:t>rediagnostiky</a:t>
            </a:r>
            <a:r>
              <a:rPr lang="sk-SK" sz="1600" dirty="0"/>
              <a:t> detí a žiakov </a:t>
            </a:r>
            <a:r>
              <a:rPr lang="sk-SK" sz="1600" dirty="0" smtClean="0"/>
              <a:t>zo </a:t>
            </a:r>
            <a:r>
              <a:rPr lang="sk-SK" sz="1600" dirty="0"/>
              <a:t>SZP s následným poskytovaním pedagogickej, špeciálnopedagogickej </a:t>
            </a:r>
            <a:r>
              <a:rPr lang="sk-SK" sz="1600" dirty="0" smtClean="0"/>
              <a:t>a </a:t>
            </a:r>
            <a:r>
              <a:rPr lang="sk-SK" sz="1600" dirty="0"/>
              <a:t>psychologickej </a:t>
            </a:r>
            <a:r>
              <a:rPr lang="sk-SK" sz="1600" dirty="0" smtClean="0"/>
              <a:t>podpory“</a:t>
            </a:r>
          </a:p>
          <a:p>
            <a:pPr marL="0" lvl="1" algn="just">
              <a:lnSpc>
                <a:spcPts val="2250"/>
              </a:lnSpc>
              <a:spcAft>
                <a:spcPts val="450"/>
              </a:spcAft>
            </a:pPr>
            <a:r>
              <a:rPr lang="sk-SK" sz="1600" dirty="0" smtClean="0">
                <a:solidFill>
                  <a:prstClr val="black"/>
                </a:solidFill>
              </a:rPr>
              <a:t>Plánované aktivity</a:t>
            </a:r>
            <a:endParaRPr lang="sk-SK" sz="1600" dirty="0">
              <a:solidFill>
                <a:prstClr val="black"/>
              </a:solidFill>
            </a:endParaRPr>
          </a:p>
          <a:p>
            <a:pPr marL="266700" lvl="1" indent="-180975">
              <a:buFont typeface="Wingdings" panose="05000000000000000000" pitchFamily="2" charset="2"/>
              <a:buChar char="§"/>
            </a:pPr>
            <a:r>
              <a:rPr lang="sk-SK" sz="1600" dirty="0" err="1" smtClean="0">
                <a:solidFill>
                  <a:prstClr val="black"/>
                </a:solidFill>
              </a:rPr>
              <a:t>VÚDPaP</a:t>
            </a:r>
            <a:r>
              <a:rPr lang="sk-SK" sz="1600" dirty="0" smtClean="0">
                <a:solidFill>
                  <a:prstClr val="black"/>
                </a:solidFill>
              </a:rPr>
              <a:t>:</a:t>
            </a:r>
            <a:endParaRPr lang="sk-SK" sz="1600" dirty="0">
              <a:solidFill>
                <a:prstClr val="black"/>
              </a:solidFill>
            </a:endParaRPr>
          </a:p>
          <a:p>
            <a:pPr marL="630238" lvl="2" indent="-268288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sk-SK" sz="1600" dirty="0">
                <a:solidFill>
                  <a:prstClr val="black"/>
                </a:solidFill>
              </a:rPr>
              <a:t>metodické usmerňovanie a </a:t>
            </a:r>
            <a:r>
              <a:rPr lang="sk-SK" sz="1600" dirty="0" err="1">
                <a:solidFill>
                  <a:prstClr val="black"/>
                </a:solidFill>
              </a:rPr>
              <a:t>mentoring</a:t>
            </a:r>
            <a:r>
              <a:rPr lang="sk-SK" sz="1600" dirty="0">
                <a:solidFill>
                  <a:prstClr val="black"/>
                </a:solidFill>
              </a:rPr>
              <a:t> pri procese psychologickej a špeciálno-pedagogickej diagnostiky,</a:t>
            </a:r>
          </a:p>
          <a:p>
            <a:pPr marL="630238" lvl="2" indent="-268288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sk-SK" sz="1600" dirty="0">
                <a:solidFill>
                  <a:prstClr val="black"/>
                </a:solidFill>
              </a:rPr>
              <a:t>p</a:t>
            </a:r>
            <a:r>
              <a:rPr lang="sk-SK" sz="1600" dirty="0" smtClean="0">
                <a:solidFill>
                  <a:prstClr val="black"/>
                </a:solidFill>
              </a:rPr>
              <a:t>oskytovanie </a:t>
            </a:r>
            <a:r>
              <a:rPr lang="sk-SK" sz="1600" dirty="0" err="1">
                <a:solidFill>
                  <a:prstClr val="black"/>
                </a:solidFill>
              </a:rPr>
              <a:t>mentoringu</a:t>
            </a:r>
            <a:r>
              <a:rPr lang="sk-SK" sz="1600" dirty="0">
                <a:solidFill>
                  <a:prstClr val="black"/>
                </a:solidFill>
              </a:rPr>
              <a:t> a poradenstva pri aplikovaní stimulačných programov pre deti </a:t>
            </a:r>
            <a:r>
              <a:rPr lang="sk-SK" sz="1600" dirty="0" smtClean="0">
                <a:solidFill>
                  <a:prstClr val="black"/>
                </a:solidFill>
              </a:rPr>
              <a:t>zo SZP</a:t>
            </a:r>
            <a:r>
              <a:rPr lang="sk-SK" sz="1600" dirty="0">
                <a:solidFill>
                  <a:prstClr val="black"/>
                </a:solidFill>
              </a:rPr>
              <a:t>,</a:t>
            </a:r>
          </a:p>
          <a:p>
            <a:pPr marL="630238" lvl="2" indent="-268288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sk-SK" sz="1600" dirty="0">
                <a:solidFill>
                  <a:prstClr val="black"/>
                </a:solidFill>
              </a:rPr>
              <a:t>r</a:t>
            </a:r>
            <a:r>
              <a:rPr lang="sk-SK" sz="1600" dirty="0" smtClean="0">
                <a:solidFill>
                  <a:prstClr val="black"/>
                </a:solidFill>
              </a:rPr>
              <a:t>ealizovanie </a:t>
            </a:r>
            <a:r>
              <a:rPr lang="sk-SK" sz="1600" dirty="0">
                <a:solidFill>
                  <a:prstClr val="black"/>
                </a:solidFill>
              </a:rPr>
              <a:t>vzdelávania odborných </a:t>
            </a:r>
            <a:r>
              <a:rPr lang="sk-SK" sz="1600" dirty="0" smtClean="0">
                <a:solidFill>
                  <a:prstClr val="black"/>
                </a:solidFill>
              </a:rPr>
              <a:t>zamestnancov</a:t>
            </a:r>
            <a:endParaRPr lang="sk-SK" sz="1600" dirty="0">
              <a:solidFill>
                <a:prstClr val="black"/>
              </a:solidFill>
            </a:endParaRPr>
          </a:p>
          <a:p>
            <a:pPr marL="266700" lvl="1" indent="-180975">
              <a:buFont typeface="Wingdings" panose="05000000000000000000" pitchFamily="2" charset="2"/>
              <a:buChar char="§"/>
            </a:pPr>
            <a:r>
              <a:rPr lang="sk-SK" sz="1600" dirty="0" smtClean="0">
                <a:solidFill>
                  <a:prstClr val="black"/>
                </a:solidFill>
              </a:rPr>
              <a:t>NÚCEM: </a:t>
            </a:r>
            <a:r>
              <a:rPr lang="sk-SK" sz="1600" dirty="0">
                <a:solidFill>
                  <a:prstClr val="black"/>
                </a:solidFill>
              </a:rPr>
              <a:t>monitorovanie výsledky edukačného procesu žiakov</a:t>
            </a:r>
          </a:p>
          <a:p>
            <a:pPr marL="266700" lvl="1" indent="-180975">
              <a:buFont typeface="Wingdings" panose="05000000000000000000" pitchFamily="2" charset="2"/>
              <a:buChar char="§"/>
            </a:pPr>
            <a:r>
              <a:rPr lang="sk-SK" sz="1600" dirty="0">
                <a:solidFill>
                  <a:prstClr val="black"/>
                </a:solidFill>
              </a:rPr>
              <a:t>MPC (ROCEPO</a:t>
            </a:r>
            <a:r>
              <a:rPr lang="sk-SK" sz="1600" dirty="0" smtClean="0">
                <a:solidFill>
                  <a:prstClr val="black"/>
                </a:solidFill>
              </a:rPr>
              <a:t>): </a:t>
            </a:r>
            <a:r>
              <a:rPr lang="sk-SK" sz="1600" dirty="0">
                <a:solidFill>
                  <a:prstClr val="black"/>
                </a:solidFill>
              </a:rPr>
              <a:t>realizovanie vzdelávania pedagogických </a:t>
            </a:r>
            <a:r>
              <a:rPr lang="sk-SK" sz="1600" dirty="0" smtClean="0">
                <a:solidFill>
                  <a:prstClr val="black"/>
                </a:solidFill>
              </a:rPr>
              <a:t>zamestnancov</a:t>
            </a:r>
            <a:endParaRPr lang="sk-SK" sz="1600" dirty="0">
              <a:solidFill>
                <a:prstClr val="black"/>
              </a:solidFill>
            </a:endParaRPr>
          </a:p>
          <a:p>
            <a:pPr>
              <a:lnSpc>
                <a:spcPts val="2250"/>
              </a:lnSpc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3" y="1767997"/>
            <a:ext cx="2395411" cy="283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20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556716" y="1450351"/>
            <a:ext cx="5256584" cy="2967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pl-PL" sz="2000" b="1" dirty="0"/>
              <a:t>VÝSKUMNÉ ÚLOHY kontraktu na rok 2018: </a:t>
            </a:r>
            <a:endParaRPr lang="pl-PL" sz="2000" b="1" dirty="0" smtClean="0"/>
          </a:p>
          <a:p>
            <a:pPr algn="just">
              <a:lnSpc>
                <a:spcPts val="2250"/>
              </a:lnSpc>
              <a:spcAft>
                <a:spcPts val="450"/>
              </a:spcAft>
            </a:pPr>
            <a:endParaRPr lang="pl-PL" sz="900" b="1" dirty="0"/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>
                <a:solidFill>
                  <a:prstClr val="black"/>
                </a:solidFill>
              </a:rPr>
              <a:t>Tvorba </a:t>
            </a:r>
            <a:r>
              <a:rPr lang="sk-SK" sz="1600" dirty="0">
                <a:solidFill>
                  <a:prstClr val="black"/>
                </a:solidFill>
              </a:rPr>
              <a:t>konceptu inkluzívneho vzdelávania v podmienkach slovenského </a:t>
            </a:r>
            <a:r>
              <a:rPr lang="sk-SK" sz="1600" dirty="0" smtClean="0">
                <a:solidFill>
                  <a:prstClr val="black"/>
                </a:solidFill>
              </a:rPr>
              <a:t>školstva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>
                <a:solidFill>
                  <a:prstClr val="black"/>
                </a:solidFill>
              </a:rPr>
              <a:t>Diagnostika </a:t>
            </a:r>
            <a:r>
              <a:rPr lang="sk-SK" sz="1600" dirty="0">
                <a:solidFill>
                  <a:prstClr val="black"/>
                </a:solidFill>
              </a:rPr>
              <a:t>a </a:t>
            </a:r>
            <a:r>
              <a:rPr lang="sk-SK" sz="1600" dirty="0" err="1">
                <a:solidFill>
                  <a:prstClr val="black"/>
                </a:solidFill>
              </a:rPr>
              <a:t>rediagnostika</a:t>
            </a:r>
            <a:r>
              <a:rPr lang="sk-SK" sz="1600" dirty="0">
                <a:solidFill>
                  <a:prstClr val="black"/>
                </a:solidFill>
              </a:rPr>
              <a:t> detí zo SZP v podmienkach inkluzívneho </a:t>
            </a:r>
            <a:r>
              <a:rPr lang="sk-SK" sz="1600" dirty="0" smtClean="0">
                <a:solidFill>
                  <a:prstClr val="black"/>
                </a:solidFill>
              </a:rPr>
              <a:t>vzdelávania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err="1" smtClean="0">
                <a:solidFill>
                  <a:prstClr val="black"/>
                </a:solidFill>
              </a:rPr>
              <a:t>Validizácia</a:t>
            </a:r>
            <a:r>
              <a:rPr lang="sk-SK" sz="1600" dirty="0" smtClean="0">
                <a:solidFill>
                  <a:prstClr val="black"/>
                </a:solidFill>
              </a:rPr>
              <a:t> </a:t>
            </a:r>
            <a:r>
              <a:rPr lang="sk-SK" sz="1600" dirty="0">
                <a:solidFill>
                  <a:prstClr val="black"/>
                </a:solidFill>
              </a:rPr>
              <a:t>a štandardizácia </a:t>
            </a:r>
            <a:r>
              <a:rPr lang="sk-SK" sz="1600" dirty="0" err="1">
                <a:solidFill>
                  <a:prstClr val="black"/>
                </a:solidFill>
              </a:rPr>
              <a:t>psychodiagnostických</a:t>
            </a:r>
            <a:r>
              <a:rPr lang="sk-SK" sz="1600" dirty="0">
                <a:solidFill>
                  <a:prstClr val="black"/>
                </a:solidFill>
              </a:rPr>
              <a:t> nástrojov.</a:t>
            </a:r>
          </a:p>
          <a:p>
            <a:pPr>
              <a:lnSpc>
                <a:spcPts val="2250"/>
              </a:lnSpc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3" y="1767997"/>
            <a:ext cx="2395411" cy="283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21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692169" y="1453498"/>
            <a:ext cx="5121458" cy="316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Bef>
                <a:spcPts val="1000"/>
              </a:spcBef>
            </a:pPr>
            <a:r>
              <a:rPr lang="pl-PL" sz="2000" b="1" dirty="0" smtClean="0"/>
              <a:t>SIEŤ ŠKOLSKÝCH AUTOBUSOV</a:t>
            </a:r>
          </a:p>
          <a:p>
            <a:pPr>
              <a:spcBef>
                <a:spcPts val="1000"/>
              </a:spcBef>
            </a:pPr>
            <a:r>
              <a:rPr lang="sk-SK" sz="1600" dirty="0" smtClean="0">
                <a:solidFill>
                  <a:prstClr val="black"/>
                </a:solidFill>
              </a:rPr>
              <a:t>3 </a:t>
            </a:r>
            <a:r>
              <a:rPr lang="sk-SK" sz="1600" dirty="0">
                <a:solidFill>
                  <a:prstClr val="black"/>
                </a:solidFill>
              </a:rPr>
              <a:t>alternatívy:</a:t>
            </a:r>
          </a:p>
          <a:p>
            <a:pPr>
              <a:spcBef>
                <a:spcPts val="1000"/>
              </a:spcBef>
            </a:pPr>
            <a:r>
              <a:rPr lang="sk-SK" sz="1600" dirty="0">
                <a:solidFill>
                  <a:prstClr val="black"/>
                </a:solidFill>
              </a:rPr>
              <a:t>1. Preplácanie lístkov pri využití súčasnej prímestskej dopravy; </a:t>
            </a:r>
          </a:p>
          <a:p>
            <a:pPr>
              <a:spcBef>
                <a:spcPts val="1000"/>
              </a:spcBef>
            </a:pPr>
            <a:r>
              <a:rPr lang="sk-SK" sz="1600" dirty="0">
                <a:solidFill>
                  <a:prstClr val="black"/>
                </a:solidFill>
              </a:rPr>
              <a:t>2. Prenájom autobusov od súkromného prevádzkovateľa a zavedenie školských autobusov; </a:t>
            </a:r>
          </a:p>
          <a:p>
            <a:pPr>
              <a:spcBef>
                <a:spcPts val="1000"/>
              </a:spcBef>
            </a:pPr>
            <a:r>
              <a:rPr lang="sk-SK" sz="1600" dirty="0">
                <a:solidFill>
                  <a:prstClr val="black"/>
                </a:solidFill>
              </a:rPr>
              <a:t>3. Nákup a prevádzka vlastných školských autobusov v rámci okresu (IVP august 2016, Možnosti racionalizácie siete základných škôl, s. 22-24). </a:t>
            </a:r>
          </a:p>
          <a:p>
            <a:pPr>
              <a:lnSpc>
                <a:spcPts val="2250"/>
              </a:lnSpc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3"/>
          <a:srcRect l="17470"/>
          <a:stretch/>
        </p:blipFill>
        <p:spPr>
          <a:xfrm>
            <a:off x="506045" y="2186790"/>
            <a:ext cx="3050671" cy="248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6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22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4175184" y="1450351"/>
            <a:ext cx="4638115" cy="5191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pl-PL" sz="2000" b="1" dirty="0" smtClean="0"/>
              <a:t>ŠKOLSKÝ KLUB DETÍ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>
                <a:solidFill>
                  <a:prstClr val="black"/>
                </a:solidFill>
              </a:rPr>
              <a:t>výšku </a:t>
            </a:r>
            <a:r>
              <a:rPr lang="sk-SK" sz="1600" dirty="0">
                <a:solidFill>
                  <a:prstClr val="black"/>
                </a:solidFill>
              </a:rPr>
              <a:t>mesačného príspevku na čiastočnú úhradu nákladov na činnosti školského klubu detí, určí všeobecne záväzným nariadením obec, ktorá je jeho zriaďovateľom.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zriaďovateľ môže rozhodnúť o znížení alebo odpustení príspevku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endParaRPr lang="sk-SK" sz="1600" dirty="0">
              <a:solidFill>
                <a:prstClr val="black"/>
              </a:solidFill>
            </a:endParaRPr>
          </a:p>
          <a:p>
            <a:pPr>
              <a:spcBef>
                <a:spcPts val="1000"/>
              </a:spcBef>
            </a:pPr>
            <a:r>
              <a:rPr lang="sk-SK" sz="1600" b="1" dirty="0">
                <a:solidFill>
                  <a:srgbClr val="C3112B"/>
                </a:solidFill>
              </a:rPr>
              <a:t>„Ak školský klub detí zriadený do 31. augusta 2017 nie je súčasťou základnej školy, zriaďovateľ zabezpečí všetky úkony smerujúce k tomu, aby bol školský klub detí najneskôr od 1. septembra 2018 súčasťou základnej školy, inak ministerstvo rozhodne o vyradení školského klubu detí zo siete.“ </a:t>
            </a:r>
            <a:r>
              <a:rPr lang="sk-SK" sz="1600" b="1" dirty="0" smtClean="0">
                <a:solidFill>
                  <a:srgbClr val="C3112B"/>
                </a:solidFill>
              </a:rPr>
              <a:t> </a:t>
            </a:r>
            <a:r>
              <a:rPr lang="sk-SK" sz="1400" dirty="0" smtClean="0"/>
              <a:t>(</a:t>
            </a:r>
            <a:r>
              <a:rPr lang="sk-SK" sz="1400" dirty="0"/>
              <a:t>§ </a:t>
            </a:r>
            <a:r>
              <a:rPr lang="sk-SK" sz="1400" dirty="0" smtClean="0"/>
              <a:t>39hb zákona 596/2003 </a:t>
            </a:r>
            <a:r>
              <a:rPr lang="sk-SK" sz="1400" dirty="0" err="1" smtClean="0"/>
              <a:t>Z.z</a:t>
            </a:r>
            <a:r>
              <a:rPr lang="sk-SK" sz="1400" dirty="0" smtClean="0"/>
              <a:t>.)</a:t>
            </a:r>
            <a:endParaRPr lang="sk-SK" sz="1400" dirty="0"/>
          </a:p>
          <a:p>
            <a:pPr>
              <a:spcBef>
                <a:spcPts val="1000"/>
              </a:spcBef>
            </a:pPr>
            <a:endParaRPr lang="sk-SK" sz="1600" b="1" dirty="0">
              <a:solidFill>
                <a:srgbClr val="C3112B"/>
              </a:solidFill>
            </a:endParaRPr>
          </a:p>
          <a:p>
            <a:pPr>
              <a:spcBef>
                <a:spcPts val="1000"/>
              </a:spcBef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15" name="Obrázok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0" r="24606"/>
          <a:stretch/>
        </p:blipFill>
        <p:spPr>
          <a:xfrm>
            <a:off x="505112" y="939678"/>
            <a:ext cx="3532049" cy="535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6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23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3556716" y="1450351"/>
            <a:ext cx="5256584" cy="49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1000"/>
              </a:spcBef>
            </a:pPr>
            <a:r>
              <a:rPr lang="sk-SK" sz="1600" b="1" dirty="0"/>
              <a:t>INSCHOOL - </a:t>
            </a:r>
            <a:r>
              <a:rPr lang="sk-SK" sz="1600" b="1" dirty="0" smtClean="0"/>
              <a:t>medzinárodný pilotný </a:t>
            </a:r>
            <a:r>
              <a:rPr lang="sk-SK" sz="1600" b="1" dirty="0"/>
              <a:t>projekt </a:t>
            </a:r>
            <a:r>
              <a:rPr lang="sk-SK" sz="1600" b="1" dirty="0" smtClean="0"/>
              <a:t>Rady </a:t>
            </a:r>
            <a:r>
              <a:rPr lang="sk-SK" sz="1600" b="1" dirty="0"/>
              <a:t>Európy </a:t>
            </a:r>
            <a:r>
              <a:rPr lang="sk-SK" sz="1600" b="1" dirty="0" smtClean="0"/>
              <a:t/>
            </a:r>
            <a:br>
              <a:rPr lang="sk-SK" sz="1600" b="1" dirty="0" smtClean="0"/>
            </a:br>
            <a:r>
              <a:rPr lang="sk-SK" sz="1600" b="1" dirty="0" smtClean="0"/>
              <a:t>na </a:t>
            </a:r>
            <a:r>
              <a:rPr lang="sk-SK" sz="1600" b="1" dirty="0"/>
              <a:t>podporu inkluzívneho vzdelávania</a:t>
            </a:r>
            <a:endParaRPr lang="sk-SK" sz="1600" dirty="0"/>
          </a:p>
          <a:p>
            <a:pPr marL="371475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z</a:t>
            </a:r>
            <a:r>
              <a:rPr lang="sk-SK" sz="1600" dirty="0" smtClean="0">
                <a:solidFill>
                  <a:prstClr val="black"/>
                </a:solidFill>
              </a:rPr>
              <a:t>apojené </a:t>
            </a:r>
            <a:r>
              <a:rPr lang="sk-SK" sz="1600" dirty="0">
                <a:solidFill>
                  <a:prstClr val="black"/>
                </a:solidFill>
              </a:rPr>
              <a:t>krajiny: Veľká Británia, Česká republika, Slovensko, Maďarsko, </a:t>
            </a:r>
            <a:r>
              <a:rPr lang="sk-SK" sz="1600" dirty="0" smtClean="0">
                <a:solidFill>
                  <a:prstClr val="black"/>
                </a:solidFill>
              </a:rPr>
              <a:t>Rumunsko</a:t>
            </a:r>
          </a:p>
          <a:p>
            <a:pPr marL="371475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o</a:t>
            </a:r>
            <a:r>
              <a:rPr lang="sk-SK" sz="1600" dirty="0" smtClean="0">
                <a:solidFill>
                  <a:prstClr val="black"/>
                </a:solidFill>
              </a:rPr>
              <a:t>čakávané výstupy:</a:t>
            </a:r>
            <a:endParaRPr lang="sk-SK" sz="1600" dirty="0">
              <a:solidFill>
                <a:prstClr val="black"/>
              </a:solidFill>
            </a:endParaRPr>
          </a:p>
          <a:p>
            <a:pPr marL="534988" lvl="1" indent="-342900">
              <a:spcBef>
                <a:spcPts val="1000"/>
              </a:spcBef>
              <a:buFont typeface="+mj-lt"/>
              <a:buAutoNum type="arabicParenR"/>
            </a:pPr>
            <a:r>
              <a:rPr lang="sk-SK" sz="1600" dirty="0" smtClean="0">
                <a:solidFill>
                  <a:prstClr val="black"/>
                </a:solidFill>
              </a:rPr>
              <a:t>Vytvorenie </a:t>
            </a:r>
            <a:r>
              <a:rPr lang="sk-SK" sz="1600" dirty="0">
                <a:solidFill>
                  <a:prstClr val="black"/>
                </a:solidFill>
              </a:rPr>
              <a:t>podporných mechanizmov a zdrojov pre pilotné inkluzívne školy;</a:t>
            </a:r>
          </a:p>
          <a:p>
            <a:pPr marL="534988" lvl="1" indent="-342900">
              <a:spcBef>
                <a:spcPts val="1000"/>
              </a:spcBef>
              <a:buFont typeface="+mj-lt"/>
              <a:buAutoNum type="arabicParenR"/>
            </a:pPr>
            <a:r>
              <a:rPr lang="sk-SK" sz="1600" dirty="0" smtClean="0">
                <a:solidFill>
                  <a:prstClr val="black"/>
                </a:solidFill>
              </a:rPr>
              <a:t>Poskytovanie </a:t>
            </a:r>
            <a:r>
              <a:rPr lang="sk-SK" sz="1600" dirty="0">
                <a:solidFill>
                  <a:prstClr val="black"/>
                </a:solidFill>
              </a:rPr>
              <a:t>podpory učiteľom na praktickú výučbu;</a:t>
            </a:r>
          </a:p>
          <a:p>
            <a:pPr marL="534988" lvl="1" indent="-342900">
              <a:spcBef>
                <a:spcPts val="1000"/>
              </a:spcBef>
              <a:buFont typeface="+mj-lt"/>
              <a:buAutoNum type="arabicParenR"/>
            </a:pPr>
            <a:r>
              <a:rPr lang="sk-SK" sz="1600" dirty="0">
                <a:solidFill>
                  <a:prstClr val="black"/>
                </a:solidFill>
              </a:rPr>
              <a:t>P</a:t>
            </a:r>
            <a:r>
              <a:rPr lang="sk-SK" sz="1600" dirty="0" smtClean="0">
                <a:solidFill>
                  <a:prstClr val="black"/>
                </a:solidFill>
              </a:rPr>
              <a:t>odpora </a:t>
            </a:r>
            <a:r>
              <a:rPr lang="sk-SK" sz="1600" dirty="0">
                <a:solidFill>
                  <a:prstClr val="black"/>
                </a:solidFill>
              </a:rPr>
              <a:t>odstránenia konkrétnych bariér pre zraniteľné skupiny vrátane zmien právnych predpisov v cieľových krajinách;</a:t>
            </a:r>
          </a:p>
          <a:p>
            <a:pPr marL="534988" lvl="1" indent="-342900">
              <a:spcBef>
                <a:spcPts val="1000"/>
              </a:spcBef>
              <a:buFont typeface="+mj-lt"/>
              <a:buAutoNum type="arabicParenR"/>
            </a:pPr>
            <a:r>
              <a:rPr lang="sk-SK" sz="1600" dirty="0">
                <a:solidFill>
                  <a:prstClr val="black"/>
                </a:solidFill>
              </a:rPr>
              <a:t>Z</a:t>
            </a:r>
            <a:r>
              <a:rPr lang="sk-SK" sz="1600" dirty="0" smtClean="0">
                <a:solidFill>
                  <a:prstClr val="black"/>
                </a:solidFill>
              </a:rPr>
              <a:t>vyšovanie </a:t>
            </a:r>
            <a:r>
              <a:rPr lang="sk-SK" sz="1600" dirty="0">
                <a:solidFill>
                  <a:prstClr val="black"/>
                </a:solidFill>
              </a:rPr>
              <a:t>povedomia o výhodách inkluzívneho vzdelávania pre širokú verejnosť, ako aj pre odborné </a:t>
            </a:r>
            <a:r>
              <a:rPr lang="sk-SK" sz="1600" dirty="0" smtClean="0">
                <a:solidFill>
                  <a:prstClr val="black"/>
                </a:solidFill>
              </a:rPr>
              <a:t>inštitúcie;</a:t>
            </a:r>
          </a:p>
          <a:p>
            <a:pPr marL="477838" lvl="1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v</a:t>
            </a:r>
            <a:r>
              <a:rPr lang="sk-SK" sz="1600" dirty="0" smtClean="0">
                <a:solidFill>
                  <a:prstClr val="black"/>
                </a:solidFill>
              </a:rPr>
              <a:t> </a:t>
            </a:r>
            <a:r>
              <a:rPr lang="sk-SK" sz="1600" dirty="0">
                <a:solidFill>
                  <a:prstClr val="black"/>
                </a:solidFill>
              </a:rPr>
              <a:t>SR:  2 podporné ZŠ, 5 pilotných ZŠ </a:t>
            </a:r>
          </a:p>
          <a:p>
            <a:pPr>
              <a:spcBef>
                <a:spcPts val="1000"/>
              </a:spcBef>
            </a:pPr>
            <a:endParaRPr lang="sk-SK" sz="1200" dirty="0"/>
          </a:p>
        </p:txBody>
      </p:sp>
      <p:pic>
        <p:nvPicPr>
          <p:cNvPr id="15" name="Picture 2" descr="F:\Council of Europe\Backup\Work Oana\EDUCATION PROGRAMME\COMMUNICATION\LOGOS\Logos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4" y="1967383"/>
            <a:ext cx="2549535" cy="2450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476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24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2302055" y="1404580"/>
            <a:ext cx="525658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pl-PL" sz="2000" b="1" dirty="0" smtClean="0"/>
              <a:t>DOPYTOVO-ORIENTOVANÉ VÝZVY - PLÁN</a:t>
            </a:r>
          </a:p>
          <a:p>
            <a:pPr algn="just">
              <a:lnSpc>
                <a:spcPts val="2250"/>
              </a:lnSpc>
              <a:spcAft>
                <a:spcPts val="450"/>
              </a:spcAft>
            </a:pPr>
            <a:endParaRPr lang="pl-PL" sz="900" b="1" dirty="0"/>
          </a:p>
        </p:txBody>
      </p:sp>
      <p:pic>
        <p:nvPicPr>
          <p:cNvPr id="15" name="Picture 8" descr="VÃ½sledok vyhÄ¾adÃ¡vania obrÃ¡zkov pre dopyt op lz ludske zdroj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48" y="2065180"/>
            <a:ext cx="3428708" cy="347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5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25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848022" y="1404580"/>
            <a:ext cx="8080318" cy="1395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1000"/>
              </a:spcBef>
            </a:pPr>
            <a:r>
              <a:rPr lang="sk-SK" sz="2000" b="1" dirty="0" smtClean="0"/>
              <a:t>INKLUZÍVNE TÍMY</a:t>
            </a:r>
            <a:endParaRPr lang="sk-SK" sz="2000" dirty="0"/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asistencia </a:t>
            </a:r>
            <a:r>
              <a:rPr lang="sk-SK" sz="1600" dirty="0"/>
              <a:t>pre vedenie škôl pri vytváraní školskej stratégie transformácie na </a:t>
            </a:r>
            <a:r>
              <a:rPr lang="sk-SK" sz="1600" dirty="0" err="1"/>
              <a:t>inkluzívnu</a:t>
            </a:r>
            <a:r>
              <a:rPr lang="sk-SK" sz="1600" dirty="0"/>
              <a:t> školu a pomoc pri tvorbe </a:t>
            </a:r>
            <a:r>
              <a:rPr lang="sk-SK" sz="1600" dirty="0" err="1"/>
              <a:t>desegregačných</a:t>
            </a:r>
            <a:r>
              <a:rPr lang="sk-SK" sz="1600" dirty="0"/>
              <a:t> </a:t>
            </a:r>
            <a:r>
              <a:rPr lang="sk-SK" sz="1600" dirty="0" smtClean="0"/>
              <a:t>plánov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/>
              <a:t>riešenie </a:t>
            </a:r>
            <a:r>
              <a:rPr lang="sk-SK" sz="1600" dirty="0"/>
              <a:t>nedostatkov identifikovaných školskou </a:t>
            </a:r>
            <a:r>
              <a:rPr lang="sk-SK" sz="1600" dirty="0" smtClean="0"/>
              <a:t>inšpekciou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/>
          <a:srcRect l="14615" t="35812" r="18462" b="4017"/>
          <a:stretch/>
        </p:blipFill>
        <p:spPr>
          <a:xfrm>
            <a:off x="1321140" y="2757620"/>
            <a:ext cx="6744416" cy="341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26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4454411" y="1404580"/>
            <a:ext cx="4638115" cy="546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pl-PL" sz="2000" b="1" dirty="0" smtClean="0"/>
              <a:t>KURZ NA ZÍSKANIE NIŽŠIEHO STREDNÉHO VZDELANIA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potreba znížiť počet prípadov predčasného ukončenia školskej dochádzky (stratégia Európa 2020) 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o</a:t>
            </a:r>
            <a:r>
              <a:rPr lang="sk-SK" sz="1600" dirty="0" smtClean="0">
                <a:solidFill>
                  <a:prstClr val="black"/>
                </a:solidFill>
              </a:rPr>
              <a:t>rganizuje základná alebo </a:t>
            </a:r>
            <a:r>
              <a:rPr lang="sk-SK" sz="1600" dirty="0">
                <a:solidFill>
                  <a:prstClr val="black"/>
                </a:solidFill>
              </a:rPr>
              <a:t>stredná odborná škola </a:t>
            </a:r>
            <a:r>
              <a:rPr lang="sk-SK" sz="1600" dirty="0" smtClean="0">
                <a:solidFill>
                  <a:prstClr val="black"/>
                </a:solidFill>
              </a:rPr>
              <a:t/>
            </a:r>
            <a:br>
              <a:rPr lang="sk-SK" sz="1600" dirty="0" smtClean="0">
                <a:solidFill>
                  <a:prstClr val="black"/>
                </a:solidFill>
              </a:rPr>
            </a:br>
            <a:r>
              <a:rPr lang="sk-SK" sz="1600" dirty="0" smtClean="0">
                <a:solidFill>
                  <a:prstClr val="black"/>
                </a:solidFill>
              </a:rPr>
              <a:t>v </a:t>
            </a:r>
            <a:r>
              <a:rPr lang="sk-SK" sz="1600" dirty="0">
                <a:solidFill>
                  <a:prstClr val="black"/>
                </a:solidFill>
              </a:rPr>
              <a:t>dennej forme štúdia alebo externej forme štúdia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 smtClean="0">
                <a:solidFill>
                  <a:prstClr val="black"/>
                </a:solidFill>
              </a:rPr>
              <a:t>MŠVVaŠ </a:t>
            </a:r>
            <a:r>
              <a:rPr lang="sk-SK" sz="1600" dirty="0">
                <a:solidFill>
                  <a:prstClr val="black"/>
                </a:solidFill>
              </a:rPr>
              <a:t>SR pripravil materiál Návrh krokov </a:t>
            </a:r>
            <a:r>
              <a:rPr lang="sk-SK" sz="1600" dirty="0" smtClean="0">
                <a:solidFill>
                  <a:prstClr val="black"/>
                </a:solidFill>
              </a:rPr>
              <a:t/>
            </a:r>
            <a:br>
              <a:rPr lang="sk-SK" sz="1600" dirty="0" smtClean="0">
                <a:solidFill>
                  <a:prstClr val="black"/>
                </a:solidFill>
              </a:rPr>
            </a:br>
            <a:r>
              <a:rPr lang="sk-SK" sz="1600" dirty="0" smtClean="0">
                <a:solidFill>
                  <a:prstClr val="black"/>
                </a:solidFill>
              </a:rPr>
              <a:t>na </a:t>
            </a:r>
            <a:r>
              <a:rPr lang="sk-SK" sz="1600" dirty="0">
                <a:solidFill>
                  <a:prstClr val="black"/>
                </a:solidFill>
              </a:rPr>
              <a:t>koncepčné riešenie podpory mechanizmu doplnenia základného vzdelania</a:t>
            </a:r>
          </a:p>
          <a:p>
            <a:pPr>
              <a:spcBef>
                <a:spcPts val="1000"/>
              </a:spcBef>
            </a:pPr>
            <a:r>
              <a:rPr lang="sk-SK" sz="1600" b="1" dirty="0">
                <a:solidFill>
                  <a:srgbClr val="C3112B"/>
                </a:solidFill>
              </a:rPr>
              <a:t>Financovanie:</a:t>
            </a:r>
          </a:p>
          <a:p>
            <a:pPr>
              <a:spcBef>
                <a:spcPts val="1000"/>
              </a:spcBef>
            </a:pPr>
            <a:r>
              <a:rPr lang="sk-SK" sz="1600" b="1" dirty="0">
                <a:solidFill>
                  <a:srgbClr val="C3112B"/>
                </a:solidFill>
              </a:rPr>
              <a:t>a) v </a:t>
            </a:r>
            <a:r>
              <a:rPr lang="sk-SK" sz="1600" b="1" dirty="0" smtClean="0">
                <a:solidFill>
                  <a:srgbClr val="C3112B"/>
                </a:solidFill>
              </a:rPr>
              <a:t>SOŠ: </a:t>
            </a:r>
            <a:r>
              <a:rPr lang="sk-SK" sz="1600" b="1" dirty="0">
                <a:solidFill>
                  <a:srgbClr val="C3112B"/>
                </a:solidFill>
              </a:rPr>
              <a:t>10 % </a:t>
            </a:r>
            <a:r>
              <a:rPr lang="sk-SK" sz="1600" b="1" dirty="0" smtClean="0">
                <a:solidFill>
                  <a:srgbClr val="C3112B"/>
                </a:solidFill>
              </a:rPr>
              <a:t>Ø </a:t>
            </a:r>
            <a:r>
              <a:rPr lang="sk-SK" sz="1600" b="1" dirty="0">
                <a:solidFill>
                  <a:srgbClr val="C3112B"/>
                </a:solidFill>
              </a:rPr>
              <a:t>normatívu na žiaka ZŠ – 165,- €</a:t>
            </a:r>
          </a:p>
          <a:p>
            <a:pPr>
              <a:spcBef>
                <a:spcPts val="1000"/>
              </a:spcBef>
            </a:pPr>
            <a:r>
              <a:rPr lang="sk-SK" sz="1600" b="1" dirty="0">
                <a:solidFill>
                  <a:srgbClr val="C3112B"/>
                </a:solidFill>
              </a:rPr>
              <a:t>b) </a:t>
            </a:r>
            <a:r>
              <a:rPr lang="sk-SK" sz="1600" b="1" dirty="0" smtClean="0">
                <a:solidFill>
                  <a:srgbClr val="C3112B"/>
                </a:solidFill>
              </a:rPr>
              <a:t>V ZŠ: </a:t>
            </a:r>
            <a:r>
              <a:rPr lang="sk-SK" sz="1600" b="1" dirty="0">
                <a:solidFill>
                  <a:srgbClr val="C3112B"/>
                </a:solidFill>
              </a:rPr>
              <a:t>10% normatívu na žiaka vzdelávajúceho sa v dennej forme štúdia v danej ZŠ – priemerne je to 165,- €</a:t>
            </a:r>
          </a:p>
          <a:p>
            <a:pPr>
              <a:spcBef>
                <a:spcPts val="1000"/>
              </a:spcBef>
            </a:pPr>
            <a:endParaRPr lang="sk-SK" sz="1600" b="1" dirty="0">
              <a:solidFill>
                <a:srgbClr val="C3112B"/>
              </a:solidFill>
            </a:endParaRPr>
          </a:p>
          <a:p>
            <a:pPr>
              <a:spcBef>
                <a:spcPts val="1000"/>
              </a:spcBef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3" t="13852" r="25543"/>
          <a:stretch/>
        </p:blipFill>
        <p:spPr>
          <a:xfrm>
            <a:off x="505113" y="954157"/>
            <a:ext cx="3856382" cy="525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0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ástupný objekt pre číslo snímky 24"/>
          <p:cNvSpPr>
            <a:spLocks noGrp="1"/>
          </p:cNvSpPr>
          <p:nvPr>
            <p:ph type="sldNum" sz="quarter" idx="12"/>
          </p:nvPr>
        </p:nvSpPr>
        <p:spPr>
          <a:xfrm>
            <a:off x="6755900" y="6323261"/>
            <a:ext cx="2057400" cy="365125"/>
          </a:xfrm>
        </p:spPr>
        <p:txBody>
          <a:bodyPr/>
          <a:lstStyle/>
          <a:p>
            <a:pPr defTabSz="457200"/>
            <a:fld id="{2F2E8F3F-481D-43A4-B6E2-6862A5854D1B}" type="slidenum">
              <a:rPr lang="sk-SK" sz="140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27</a:t>
            </a:fld>
            <a:endParaRPr lang="sk-SK" sz="14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477672" y="6776"/>
            <a:ext cx="0" cy="468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77672" y="471678"/>
            <a:ext cx="0" cy="46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7672" y="941931"/>
            <a:ext cx="0" cy="468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V="1">
            <a:off x="-27237" y="6315602"/>
            <a:ext cx="6732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73" y="6088764"/>
            <a:ext cx="1332000" cy="654243"/>
          </a:xfrm>
          <a:prstGeom prst="rect">
            <a:avLst/>
          </a:prstGeom>
        </p:spPr>
      </p:pic>
      <p:cxnSp>
        <p:nvCxnSpPr>
          <p:cNvPr id="18" name="Rovná spojnica 17"/>
          <p:cNvCxnSpPr/>
          <p:nvPr/>
        </p:nvCxnSpPr>
        <p:spPr>
          <a:xfrm>
            <a:off x="7531187" y="6313823"/>
            <a:ext cx="1584000" cy="0"/>
          </a:xfrm>
          <a:prstGeom prst="line">
            <a:avLst/>
          </a:prstGeom>
          <a:ln w="1270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kTextu 20"/>
          <p:cNvSpPr txBox="1"/>
          <p:nvPr/>
        </p:nvSpPr>
        <p:spPr>
          <a:xfrm>
            <a:off x="587787" y="6336304"/>
            <a:ext cx="172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dirty="0">
                <a:solidFill>
                  <a:srgbClr val="1E4E9D"/>
                </a:solidFill>
                <a:latin typeface="Calibri"/>
              </a:rPr>
              <a:t>PETER KRAJŇÁK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4930347" y="6336304"/>
            <a:ext cx="158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sk-SK" sz="2000" dirty="0">
                <a:solidFill>
                  <a:srgbClr val="1E4E9D"/>
                </a:solidFill>
                <a:latin typeface="Calibri"/>
              </a:rPr>
              <a:t>29.05.2018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232" y="471678"/>
            <a:ext cx="8712000" cy="468000"/>
          </a:xfrm>
          <a:solidFill>
            <a:srgbClr val="1E4E9D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NÁVRHY SYSTÉMOVÝCH OPATRENÍ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4092336" y="1235889"/>
            <a:ext cx="4638115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50"/>
              </a:lnSpc>
              <a:spcAft>
                <a:spcPts val="450"/>
              </a:spcAft>
            </a:pPr>
            <a:r>
              <a:rPr lang="pl-PL" sz="2000" b="1" dirty="0" smtClean="0"/>
              <a:t>ZBER ETNICKÝCH DÁT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možnosti zisťovania kvalifikovaných odhadov detí a žiakov, ktorí sa za Rómov sami považujú a/alebo sú za Rómov považovaní významnou časťou svojho okolia na základe skutočných či domnelých (antropologických, kultúrnych alebo sociálnych) indikátorov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Úrad splnomocnenca vlády pre rómske komunity, Úrad na ochranu osobných údajov a MŠVVaŠ SR</a:t>
            </a:r>
          </a:p>
          <a:p>
            <a:pPr marL="285750" indent="-285750">
              <a:spcBef>
                <a:spcPts val="1000"/>
              </a:spcBef>
              <a:buFontTx/>
              <a:buChar char="-"/>
            </a:pPr>
            <a:r>
              <a:rPr lang="sk-SK" sz="1600" dirty="0">
                <a:solidFill>
                  <a:prstClr val="black"/>
                </a:solidFill>
              </a:rPr>
              <a:t>návrh novely školského zákona, ktorá by ustanovila možnosť spracúvania údaju o etnicite - od septembra 2018</a:t>
            </a:r>
          </a:p>
          <a:p>
            <a:pPr>
              <a:spcBef>
                <a:spcPts val="1000"/>
              </a:spcBef>
            </a:pPr>
            <a:endParaRPr lang="sk-SK" sz="1600" b="1" dirty="0">
              <a:solidFill>
                <a:srgbClr val="C3112B"/>
              </a:solidFill>
            </a:endParaRPr>
          </a:p>
          <a:p>
            <a:pPr>
              <a:spcBef>
                <a:spcPts val="1000"/>
              </a:spcBef>
              <a:spcAft>
                <a:spcPts val="450"/>
              </a:spcAft>
            </a:pPr>
            <a:endParaRPr lang="sk-SK" sz="1600" dirty="0"/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11"/>
          <a:stretch/>
        </p:blipFill>
        <p:spPr>
          <a:xfrm>
            <a:off x="505114" y="939678"/>
            <a:ext cx="3351270" cy="53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8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488051" y="2126731"/>
            <a:ext cx="5552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>
                <a:solidFill>
                  <a:srgbClr val="1E4E9D"/>
                </a:solidFill>
              </a:rPr>
              <a:t>ĎAKUJEM </a:t>
            </a:r>
          </a:p>
          <a:p>
            <a:r>
              <a:rPr lang="sk-SK" sz="4400" dirty="0" smtClean="0">
                <a:solidFill>
                  <a:srgbClr val="1E4E9D"/>
                </a:solidFill>
              </a:rPr>
              <a:t>ZA POZORNOSŤ</a:t>
            </a:r>
            <a:endParaRPr lang="sk-SK" sz="4400" b="1" dirty="0">
              <a:solidFill>
                <a:srgbClr val="1E4E9D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3488051" y="3710836"/>
            <a:ext cx="4612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1E4E9D"/>
                </a:solidFill>
              </a:rPr>
              <a:t>PETER KRAJŇÁK, štátny tajomník</a:t>
            </a:r>
          </a:p>
          <a:p>
            <a:r>
              <a:rPr lang="sk-SK" sz="2000" dirty="0">
                <a:solidFill>
                  <a:srgbClr val="1E4E9D"/>
                </a:solidFill>
              </a:rPr>
              <a:t>k</a:t>
            </a:r>
            <a:r>
              <a:rPr lang="sk-SK" sz="2000" dirty="0" smtClean="0">
                <a:solidFill>
                  <a:srgbClr val="1E4E9D"/>
                </a:solidFill>
              </a:rPr>
              <a:t>ancelaria.st</a:t>
            </a:r>
            <a:r>
              <a:rPr lang="en-US" sz="2000" dirty="0" smtClean="0">
                <a:solidFill>
                  <a:srgbClr val="1E4E9D"/>
                </a:solidFill>
              </a:rPr>
              <a:t>@</a:t>
            </a:r>
            <a:r>
              <a:rPr lang="sk-SK" sz="2000" dirty="0" smtClean="0">
                <a:solidFill>
                  <a:srgbClr val="1E4E9D"/>
                </a:solidFill>
              </a:rPr>
              <a:t>minedu.sk</a:t>
            </a:r>
          </a:p>
          <a:p>
            <a:r>
              <a:rPr lang="sk-SK" sz="2000" dirty="0" smtClean="0">
                <a:solidFill>
                  <a:srgbClr val="1E4E9D"/>
                </a:solidFill>
              </a:rPr>
              <a:t>02/59374 355</a:t>
            </a:r>
            <a:endParaRPr lang="sk-SK" sz="2000" dirty="0">
              <a:solidFill>
                <a:srgbClr val="1E4E9D"/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3283164" y="0"/>
            <a:ext cx="0" cy="331200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3283164" y="3249281"/>
            <a:ext cx="0" cy="648000"/>
          </a:xfrm>
          <a:prstGeom prst="line">
            <a:avLst/>
          </a:prstGeom>
          <a:ln w="57150">
            <a:solidFill>
              <a:srgbClr val="1E4E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3283164" y="3798000"/>
            <a:ext cx="0" cy="3060000"/>
          </a:xfrm>
          <a:prstGeom prst="line">
            <a:avLst/>
          </a:prstGeom>
          <a:ln w="57150">
            <a:solidFill>
              <a:srgbClr val="C311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27" y="2726719"/>
            <a:ext cx="936450" cy="1170562"/>
          </a:xfrm>
          <a:prstGeom prst="rect">
            <a:avLst/>
          </a:prstGeom>
        </p:spPr>
      </p:pic>
      <p:cxnSp>
        <p:nvCxnSpPr>
          <p:cNvPr id="8" name="Rovná spojnica 7"/>
          <p:cNvCxnSpPr/>
          <p:nvPr/>
        </p:nvCxnSpPr>
        <p:spPr>
          <a:xfrm>
            <a:off x="3563035" y="3607404"/>
            <a:ext cx="1584000" cy="0"/>
          </a:xfrm>
          <a:prstGeom prst="line">
            <a:avLst/>
          </a:prstGeom>
          <a:ln w="19050">
            <a:solidFill>
              <a:srgbClr val="DEDED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13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ŠVVaŠ SR_šablóna" id="{4DE82583-5FB2-429B-A98B-4A51E1E850D1}" vid="{17BCE253-6B2A-43ED-B3BC-407106A63DAD}"/>
    </a:ext>
  </a:extLst>
</a:theme>
</file>

<file path=ppt/theme/theme2.xml><?xml version="1.0" encoding="utf-8"?>
<a:theme xmlns:a="http://schemas.openxmlformats.org/drawingml/2006/main" name="1_Motív balíka Offic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ŠVVaŠ SR_šablóna" id="{4DE82583-5FB2-429B-A98B-4A51E1E850D1}" vid="{ADADDE31-4E1A-4C0D-AE55-E7BB1681422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1362</Words>
  <Application>Microsoft Office PowerPoint</Application>
  <PresentationFormat>Prezentácia na obrazovke (4:3)</PresentationFormat>
  <Paragraphs>325</Paragraphs>
  <Slides>28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(Text)</vt:lpstr>
      <vt:lpstr>Calibri Light</vt:lpstr>
      <vt:lpstr>Times New Roman</vt:lpstr>
      <vt:lpstr>Wingdings</vt:lpstr>
      <vt:lpstr>Motív balíka Office</vt:lpstr>
      <vt:lpstr>1_Motív balíka Office</vt:lpstr>
      <vt:lpstr>Prezentácia programu PowerPoint</vt:lpstr>
      <vt:lpstr>PODIEL RÓMSKEJ POPULÁCIE</vt:lpstr>
      <vt:lpstr>PODIEL ŽIAKOV RÓMSKEJ NÁRODNOSTI</vt:lpstr>
      <vt:lpstr>VÝSLEDKY CELOSLOVENSKÉHO TESTOVANIA V ROKU 2017</vt:lpstr>
      <vt:lpstr>VÝSLEDKY MEDZINÁRODNÉHO TESTOVANIA PISA 2015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OPATRENIA PRE DETI ZO SOCIÁLNE ZNEVÝHODNENÉHO PROSTREDIA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NÁVRHY SYSTÉMOVÝCH OPATRENÍ</vt:lpstr>
      <vt:lpstr>Prezentácia programu PowerPoint</vt:lpstr>
    </vt:vector>
  </TitlesOfParts>
  <Company>Minedu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Kažimírová Lucia</dc:creator>
  <cp:lastModifiedBy>Kažimírová Lucia</cp:lastModifiedBy>
  <cp:revision>21</cp:revision>
  <dcterms:created xsi:type="dcterms:W3CDTF">2018-05-28T10:35:29Z</dcterms:created>
  <dcterms:modified xsi:type="dcterms:W3CDTF">2018-05-29T06:04:54Z</dcterms:modified>
</cp:coreProperties>
</file>